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12.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9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Default Extension="bin" ContentType="application/vnd.openxmlformats-officedocument.oleObject"/>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slides/slide89.xml" ContentType="application/vnd.openxmlformats-officedocument.presentationml.slide+xml"/>
  <Override PartName="/ppt/slides/slide9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3"/>
  </p:notesMasterIdLst>
  <p:sldIdLst>
    <p:sldId id="256" r:id="rId2"/>
    <p:sldId id="259" r:id="rId3"/>
    <p:sldId id="258" r:id="rId4"/>
    <p:sldId id="260" r:id="rId5"/>
    <p:sldId id="257" r:id="rId6"/>
    <p:sldId id="261" r:id="rId7"/>
    <p:sldId id="262" r:id="rId8"/>
    <p:sldId id="263" r:id="rId9"/>
    <p:sldId id="264" r:id="rId10"/>
    <p:sldId id="265" r:id="rId11"/>
    <p:sldId id="266" r:id="rId12"/>
    <p:sldId id="272" r:id="rId13"/>
    <p:sldId id="273" r:id="rId14"/>
    <p:sldId id="279" r:id="rId15"/>
    <p:sldId id="278" r:id="rId16"/>
    <p:sldId id="274" r:id="rId17"/>
    <p:sldId id="275" r:id="rId18"/>
    <p:sldId id="276" r:id="rId19"/>
    <p:sldId id="277" r:id="rId20"/>
    <p:sldId id="280" r:id="rId21"/>
    <p:sldId id="281" r:id="rId22"/>
    <p:sldId id="370" r:id="rId23"/>
    <p:sldId id="371" r:id="rId24"/>
    <p:sldId id="365" r:id="rId25"/>
    <p:sldId id="366" r:id="rId26"/>
    <p:sldId id="367" r:id="rId27"/>
    <p:sldId id="368" r:id="rId28"/>
    <p:sldId id="369" r:id="rId29"/>
    <p:sldId id="283" r:id="rId30"/>
    <p:sldId id="284" r:id="rId31"/>
    <p:sldId id="285" r:id="rId32"/>
    <p:sldId id="379" r:id="rId33"/>
    <p:sldId id="380" r:id="rId34"/>
    <p:sldId id="286" r:id="rId35"/>
    <p:sldId id="287" r:id="rId36"/>
    <p:sldId id="288" r:id="rId37"/>
    <p:sldId id="289" r:id="rId38"/>
    <p:sldId id="382" r:id="rId39"/>
    <p:sldId id="383" r:id="rId40"/>
    <p:sldId id="384" r:id="rId41"/>
    <p:sldId id="290" r:id="rId42"/>
    <p:sldId id="291" r:id="rId43"/>
    <p:sldId id="354" r:id="rId44"/>
    <p:sldId id="355" r:id="rId45"/>
    <p:sldId id="298" r:id="rId46"/>
    <p:sldId id="358" r:id="rId47"/>
    <p:sldId id="359" r:id="rId48"/>
    <p:sldId id="360" r:id="rId49"/>
    <p:sldId id="356" r:id="rId50"/>
    <p:sldId id="357" r:id="rId51"/>
    <p:sldId id="300" r:id="rId52"/>
    <p:sldId id="301" r:id="rId53"/>
    <p:sldId id="302" r:id="rId54"/>
    <p:sldId id="303" r:id="rId55"/>
    <p:sldId id="304" r:id="rId56"/>
    <p:sldId id="306" r:id="rId57"/>
    <p:sldId id="308" r:id="rId58"/>
    <p:sldId id="309" r:id="rId59"/>
    <p:sldId id="361" r:id="rId60"/>
    <p:sldId id="310" r:id="rId61"/>
    <p:sldId id="311" r:id="rId62"/>
    <p:sldId id="312" r:id="rId63"/>
    <p:sldId id="313" r:id="rId64"/>
    <p:sldId id="314" r:id="rId65"/>
    <p:sldId id="315" r:id="rId66"/>
    <p:sldId id="378" r:id="rId67"/>
    <p:sldId id="316" r:id="rId68"/>
    <p:sldId id="317" r:id="rId69"/>
    <p:sldId id="318" r:id="rId70"/>
    <p:sldId id="319" r:id="rId71"/>
    <p:sldId id="320" r:id="rId72"/>
    <p:sldId id="362" r:id="rId73"/>
    <p:sldId id="363" r:id="rId74"/>
    <p:sldId id="321" r:id="rId75"/>
    <p:sldId id="322" r:id="rId76"/>
    <p:sldId id="323" r:id="rId77"/>
    <p:sldId id="324" r:id="rId78"/>
    <p:sldId id="325" r:id="rId79"/>
    <p:sldId id="364" r:id="rId80"/>
    <p:sldId id="372" r:id="rId81"/>
    <p:sldId id="334" r:id="rId82"/>
    <p:sldId id="335" r:id="rId83"/>
    <p:sldId id="336" r:id="rId84"/>
    <p:sldId id="337" r:id="rId85"/>
    <p:sldId id="339" r:id="rId86"/>
    <p:sldId id="341" r:id="rId87"/>
    <p:sldId id="343" r:id="rId88"/>
    <p:sldId id="344" r:id="rId89"/>
    <p:sldId id="345" r:id="rId90"/>
    <p:sldId id="346" r:id="rId91"/>
    <p:sldId id="347" r:id="rId92"/>
    <p:sldId id="267" r:id="rId93"/>
    <p:sldId id="268" r:id="rId94"/>
    <p:sldId id="373" r:id="rId95"/>
    <p:sldId id="377" r:id="rId96"/>
    <p:sldId id="374" r:id="rId97"/>
    <p:sldId id="269" r:id="rId98"/>
    <p:sldId id="270" r:id="rId99"/>
    <p:sldId id="271" r:id="rId100"/>
    <p:sldId id="375" r:id="rId101"/>
    <p:sldId id="376" r:id="rId10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68" d="100"/>
          <a:sy n="68" d="100"/>
        </p:scale>
        <p:origin x="-1446"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482"/>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tableStyles" Target="tableStyle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image" Target="../media/image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3.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4.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5462FE5-EAEC-4209-82C5-ABA5E043DEF5}" type="datetimeFigureOut">
              <a:rPr lang="en-US" smtClean="0"/>
              <a:pPr/>
              <a:t>22-Jan-16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91A440C-7713-489B-BE18-21E26D8C3A70}"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2" name="Text Box 1"/>
          <p:cNvSpPr txBox="1">
            <a:spLocks noChangeArrowheads="1"/>
          </p:cNvSpPr>
          <p:nvPr/>
        </p:nvSpPr>
        <p:spPr bwMode="auto">
          <a:xfrm>
            <a:off x="1191005" y="878422"/>
            <a:ext cx="4475990" cy="3164760"/>
          </a:xfrm>
          <a:prstGeom prst="rect">
            <a:avLst/>
          </a:prstGeom>
          <a:solidFill>
            <a:srgbClr val="FFFFFF"/>
          </a:solidFill>
          <a:ln w="9525">
            <a:solidFill>
              <a:srgbClr val="000000"/>
            </a:solidFill>
            <a:miter lim="800000"/>
            <a:headEnd/>
            <a:tailEnd/>
          </a:ln>
        </p:spPr>
        <p:txBody>
          <a:bodyPr wrap="none" lIns="80165" tIns="40083" rIns="80165" bIns="40083" anchor="ctr"/>
          <a:lstStyle/>
          <a:p>
            <a:endParaRPr lang="en-US"/>
          </a:p>
        </p:txBody>
      </p:sp>
      <p:sp>
        <p:nvSpPr>
          <p:cNvPr id="56323" name="Rectangle 2"/>
          <p:cNvSpPr>
            <a:spLocks noGrp="1" noChangeArrowheads="1"/>
          </p:cNvSpPr>
          <p:nvPr>
            <p:ph type="body"/>
          </p:nvPr>
        </p:nvSpPr>
        <p:spPr>
          <a:xfrm>
            <a:off x="1061392" y="4350019"/>
            <a:ext cx="4739537" cy="351097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98790940-2128-4AF4-B22C-EF7CF543541A}" type="slidenum">
              <a:rPr lang="en-US" smtClean="0">
                <a:latin typeface="Arial" charset="0"/>
              </a:rPr>
              <a:pPr/>
              <a:t>57</a:t>
            </a:fld>
            <a:endParaRPr lang="en-US" smtClean="0">
              <a:latin typeface="Arial" charset="0"/>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r>
              <a:rPr lang="en-US" b="1" smtClean="0">
                <a:latin typeface="Arial" charset="0"/>
                <a:cs typeface="Arial" charset="0"/>
              </a:rPr>
              <a:t>Sistrunk Procedure!  If the mass is near the hyoid bone, use the sistrunk procedure to decrease recurrance.</a:t>
            </a:r>
          </a:p>
          <a:p>
            <a:r>
              <a:rPr lang="en-US" b="1" smtClean="0">
                <a:latin typeface="Arial" charset="0"/>
                <a:cs typeface="Arial" charset="0"/>
              </a:rPr>
              <a:t>4</a:t>
            </a:r>
            <a:r>
              <a:rPr lang="en-US" smtClean="0">
                <a:latin typeface="Arial" charset="0"/>
                <a:cs typeface="Arial" charset="0"/>
              </a:rPr>
              <a:t>   Dissection continues directly onto the cyst where itis gently freed from surrounding tissue. The cyst may initially be located eccentrically but always narrows down to the midpoint of the hyoid bone. The lateral horns of the hyoid are identified as they fuse in the midline. The lateral musculature is freed just medial to the site of fusion on each site. The midpoint of the hyoid is grasped on either side of the suspected tracts with strong clamps. The bone is excised with Mayo scissors or light bone cutters.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C7EED671-F903-418E-A066-9D2156B0DBEF}" type="slidenum">
              <a:rPr lang="en-US" smtClean="0">
                <a:latin typeface="Arial" charset="0"/>
              </a:rPr>
              <a:pPr/>
              <a:t>58</a:t>
            </a:fld>
            <a:endParaRPr lang="en-US" smtClean="0">
              <a:latin typeface="Arial" charset="0"/>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r>
              <a:rPr lang="en-US" b="1" smtClean="0">
                <a:latin typeface="Arial" charset="0"/>
                <a:cs typeface="Arial" charset="0"/>
              </a:rPr>
              <a:t>5</a:t>
            </a:r>
            <a:r>
              <a:rPr lang="en-US" smtClean="0">
                <a:latin typeface="Arial" charset="0"/>
                <a:cs typeface="Arial" charset="0"/>
              </a:rPr>
              <a:t>   The mass is mobilized inferiorly along the suprathyroidfascia, leaving any suspected tracts with the midpoint of the bone. Once clear inferiorly,the anterior and superior muscles are gradually divided. As the last remnants ofmuscle are divided, care is taken to suture-ligate all possible accessory tractsleading to the base of the tongue. At this point, the anesthesiologist may help elevatethe foramen cecum further into the incision. The tract is then suture-ligated withabsorbable suture (inset). The muscles are re-approximated transversely in severallayers using interrupted stitches. The bone is not re-sutured. The remainder of thewound is closed in layers with absorbable suture. Generally no drains are placedunless there has been previous infection or a large amount of dissection has createdsignificant dead space.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E8B111EC-0529-4258-BCE7-162DA83BE5DC}" type="slidenum">
              <a:rPr lang="en-US" smtClean="0">
                <a:latin typeface="Arial" charset="0"/>
              </a:rPr>
              <a:pPr/>
              <a:t>75</a:t>
            </a:fld>
            <a:endParaRPr lang="en-US" smtClean="0">
              <a:latin typeface="Arial" charset="0"/>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r>
              <a:rPr lang="en-US" smtClean="0">
                <a:latin typeface="Arial" charset="0"/>
                <a:cs typeface="Arial" charset="0"/>
              </a:rPr>
              <a:t>Fig 1 HV was a 4-week-old boy who presented with left large neck mass and dysphagia. Computed tomography scan showed a 4.8 × 3.6 cm multinucleated cyst extending into mediastinum as far down as level of carina and displacing trachea significantly to left and carotid sheath anteriorly. Internal jugular vein was minimally collapsed but patent. Aspiration was performed as therapeutic and diagnostic measure and revealed grossly bloody fluid. He needed a second aspiration at age of 11 years for mild recurrence. No further treatment was necessary. </a:t>
            </a:r>
          </a:p>
          <a:p>
            <a:endParaRPr lang="en-US" smtClean="0">
              <a:latin typeface="Arial" charset="0"/>
              <a:cs typeface="Arial" charset="0"/>
            </a:endParaRPr>
          </a:p>
          <a:p>
            <a:r>
              <a:rPr lang="en-US" b="1" smtClean="0">
                <a:latin typeface="Arial" charset="0"/>
                <a:cs typeface="Arial" charset="0"/>
              </a:rPr>
              <a:t>Fig 2</a:t>
            </a:r>
            <a:r>
              <a:rPr lang="en-US" smtClean="0">
                <a:latin typeface="Arial" charset="0"/>
                <a:cs typeface="Arial" charset="0"/>
              </a:rPr>
              <a:t> PC was a 7-year-old boy. He had large left neck mass with positional stridor when lying flat. Ultrasound examination showed large cystic mass extending from left parotid area down to right clavicle. There was mild retrosternal extension with partial compression of right subclavian vein. Laryngoscopic examination revealed normal mobile vocal cords with adequate glottic inlet. There was large posterolateral supraglottic swelling pushing entire larynx to left. Aspiration was performed with complete resolution of cyst and relief of symptoms. The child did very well and was followed for 2 years with no recurrence. </a:t>
            </a:r>
            <a:br>
              <a:rPr lang="en-US" smtClean="0">
                <a:latin typeface="Arial" charset="0"/>
                <a:cs typeface="Arial" charset="0"/>
              </a:rPr>
            </a:br>
            <a:r>
              <a:rPr lang="en-US" i="1" smtClean="0">
                <a:latin typeface="Arial" charset="0"/>
                <a:cs typeface="Arial" charset="0"/>
              </a:rPr>
              <a:t>From:</a:t>
            </a:r>
            <a:r>
              <a:rPr lang="en-US" smtClean="0">
                <a:latin typeface="Arial" charset="0"/>
                <a:cs typeface="Arial" charset="0"/>
              </a:rPr>
              <a:t>   Burezq: J Craniofac Surg, Volume 17(4).July 2006.815-818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0368B23F-25AF-4E74-8F66-ED7F28C190BE}" type="slidenum">
              <a:rPr lang="en-US" smtClean="0">
                <a:latin typeface="Arial" charset="0"/>
              </a:rPr>
              <a:pPr/>
              <a:t>76</a:t>
            </a:fld>
            <a:endParaRPr lang="en-US" smtClean="0">
              <a:latin typeface="Arial" charset="0"/>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r>
              <a:rPr lang="en-US" smtClean="0">
                <a:latin typeface="Arial" charset="0"/>
                <a:cs typeface="Arial" charset="0"/>
              </a:rPr>
              <a:t>Supraclavicular macrocystic lymphangiomain a 3-year-old boy. (</a:t>
            </a:r>
            <a:r>
              <a:rPr lang="en-US" i="1" smtClean="0">
                <a:latin typeface="Arial" charset="0"/>
                <a:cs typeface="Arial" charset="0"/>
              </a:rPr>
              <a:t>A</a:t>
            </a:r>
            <a:r>
              <a:rPr lang="en-US" smtClean="0">
                <a:latin typeface="Arial" charset="0"/>
                <a:cs typeface="Arial" charset="0"/>
              </a:rPr>
              <a:t>) Before injection of OK-432. (</a:t>
            </a:r>
            <a:r>
              <a:rPr lang="en-US" i="1" smtClean="0">
                <a:latin typeface="Arial" charset="0"/>
                <a:cs typeface="Arial" charset="0"/>
              </a:rPr>
              <a:t>B</a:t>
            </a:r>
            <a:r>
              <a:rPr lang="en-US" smtClean="0">
                <a:latin typeface="Arial" charset="0"/>
                <a:cs typeface="Arial" charset="0"/>
              </a:rPr>
              <a:t>)The same patient 6 months after sclerotherapy with OK-432. </a:t>
            </a:r>
            <a:br>
              <a:rPr lang="en-US" smtClean="0">
                <a:latin typeface="Arial" charset="0"/>
                <a:cs typeface="Arial" charset="0"/>
              </a:rPr>
            </a:br>
            <a:endParaRPr lang="en-US" smtClean="0">
              <a:latin typeface="Arial" charset="0"/>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6802" name="Rectangle 1"/>
          <p:cNvSpPr>
            <a:spLocks noGrp="1" noRot="1" noChangeAspect="1" noChangeArrowheads="1" noTextEdit="1"/>
          </p:cNvSpPr>
          <p:nvPr>
            <p:ph type="sldImg"/>
          </p:nvPr>
        </p:nvSpPr>
        <p:spPr>
          <a:xfrm>
            <a:off x="1319213" y="877888"/>
            <a:ext cx="4217987" cy="3163887"/>
          </a:xfrm>
          <a:solidFill>
            <a:srgbClr val="FFFFFF"/>
          </a:solidFill>
          <a:ln>
            <a:solidFill>
              <a:srgbClr val="000000"/>
            </a:solidFill>
            <a:miter lim="800000"/>
          </a:ln>
        </p:spPr>
      </p:sp>
      <p:sp>
        <p:nvSpPr>
          <p:cNvPr id="76803" name="Rectangle 2"/>
          <p:cNvSpPr>
            <a:spLocks noGrp="1" noChangeArrowheads="1"/>
          </p:cNvSpPr>
          <p:nvPr>
            <p:ph type="body" idx="1"/>
          </p:nvPr>
        </p:nvSpPr>
        <p:spPr>
          <a:xfrm>
            <a:off x="1061392" y="4350019"/>
            <a:ext cx="4739537" cy="3433582"/>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50" name="Rectangle 1"/>
          <p:cNvSpPr>
            <a:spLocks noGrp="1" noRot="1" noChangeAspect="1" noChangeArrowheads="1" noTextEdit="1"/>
          </p:cNvSpPr>
          <p:nvPr>
            <p:ph type="sldImg"/>
          </p:nvPr>
        </p:nvSpPr>
        <p:spPr>
          <a:xfrm>
            <a:off x="1319213" y="877888"/>
            <a:ext cx="4217987" cy="3163887"/>
          </a:xfrm>
          <a:solidFill>
            <a:srgbClr val="FFFFFF"/>
          </a:solidFill>
          <a:ln>
            <a:solidFill>
              <a:srgbClr val="000000"/>
            </a:solidFill>
            <a:miter lim="800000"/>
          </a:ln>
        </p:spPr>
      </p:sp>
      <p:sp>
        <p:nvSpPr>
          <p:cNvPr id="78851" name="Rectangle 2"/>
          <p:cNvSpPr>
            <a:spLocks noGrp="1" noChangeArrowheads="1"/>
          </p:cNvSpPr>
          <p:nvPr>
            <p:ph type="body" idx="1"/>
          </p:nvPr>
        </p:nvSpPr>
        <p:spPr>
          <a:xfrm>
            <a:off x="1061392" y="4350019"/>
            <a:ext cx="4739537" cy="3433582"/>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4994" name="Rectangle 1"/>
          <p:cNvSpPr>
            <a:spLocks noGrp="1" noRot="1" noChangeAspect="1" noChangeArrowheads="1" noTextEdit="1"/>
          </p:cNvSpPr>
          <p:nvPr>
            <p:ph type="sldImg"/>
          </p:nvPr>
        </p:nvSpPr>
        <p:spPr>
          <a:xfrm>
            <a:off x="1319213" y="877888"/>
            <a:ext cx="4217987" cy="3163887"/>
          </a:xfrm>
          <a:solidFill>
            <a:srgbClr val="FFFFFF"/>
          </a:solidFill>
          <a:ln>
            <a:solidFill>
              <a:srgbClr val="000000"/>
            </a:solidFill>
            <a:miter lim="800000"/>
          </a:ln>
        </p:spPr>
      </p:sp>
      <p:sp>
        <p:nvSpPr>
          <p:cNvPr id="84995" name="Rectangle 2"/>
          <p:cNvSpPr>
            <a:spLocks noGrp="1" noChangeArrowheads="1"/>
          </p:cNvSpPr>
          <p:nvPr>
            <p:ph type="body" idx="1"/>
          </p:nvPr>
        </p:nvSpPr>
        <p:spPr>
          <a:xfrm>
            <a:off x="1061392" y="4350019"/>
            <a:ext cx="4739537" cy="3433582"/>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7826" name="Rectangle 1"/>
          <p:cNvSpPr>
            <a:spLocks noGrp="1" noRot="1" noChangeAspect="1" noChangeArrowheads="1" noTextEdit="1"/>
          </p:cNvSpPr>
          <p:nvPr>
            <p:ph type="sldImg"/>
          </p:nvPr>
        </p:nvSpPr>
        <p:spPr>
          <a:xfrm>
            <a:off x="1319213" y="877888"/>
            <a:ext cx="4217987" cy="3163887"/>
          </a:xfrm>
          <a:solidFill>
            <a:srgbClr val="FFFFFF"/>
          </a:solidFill>
          <a:ln>
            <a:solidFill>
              <a:srgbClr val="000000"/>
            </a:solidFill>
            <a:miter lim="800000"/>
          </a:ln>
        </p:spPr>
      </p:sp>
      <p:sp>
        <p:nvSpPr>
          <p:cNvPr id="77827" name="Rectangle 2"/>
          <p:cNvSpPr>
            <a:spLocks noGrp="1" noChangeArrowheads="1"/>
          </p:cNvSpPr>
          <p:nvPr>
            <p:ph type="body" idx="1"/>
          </p:nvPr>
        </p:nvSpPr>
        <p:spPr>
          <a:xfrm>
            <a:off x="1061392" y="4350019"/>
            <a:ext cx="4739537" cy="3433582"/>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874" name="Rectangle 1"/>
          <p:cNvSpPr>
            <a:spLocks noGrp="1" noRot="1" noChangeAspect="1" noChangeArrowheads="1" noTextEdit="1"/>
          </p:cNvSpPr>
          <p:nvPr>
            <p:ph type="sldImg"/>
          </p:nvPr>
        </p:nvSpPr>
        <p:spPr>
          <a:xfrm>
            <a:off x="1319213" y="877888"/>
            <a:ext cx="4217987" cy="3163887"/>
          </a:xfrm>
          <a:solidFill>
            <a:srgbClr val="FFFFFF"/>
          </a:solidFill>
          <a:ln>
            <a:solidFill>
              <a:srgbClr val="000000"/>
            </a:solidFill>
            <a:miter lim="800000"/>
          </a:ln>
        </p:spPr>
      </p:sp>
      <p:sp>
        <p:nvSpPr>
          <p:cNvPr id="79875" name="Rectangle 2"/>
          <p:cNvSpPr>
            <a:spLocks noGrp="1" noChangeArrowheads="1"/>
          </p:cNvSpPr>
          <p:nvPr>
            <p:ph type="body" idx="1"/>
          </p:nvPr>
        </p:nvSpPr>
        <p:spPr>
          <a:xfrm>
            <a:off x="1061392" y="4350019"/>
            <a:ext cx="4739537" cy="3433582"/>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0898" name="Rectangle 1"/>
          <p:cNvSpPr>
            <a:spLocks noGrp="1" noRot="1" noChangeAspect="1" noChangeArrowheads="1" noTextEdit="1"/>
          </p:cNvSpPr>
          <p:nvPr>
            <p:ph type="sldImg"/>
          </p:nvPr>
        </p:nvSpPr>
        <p:spPr>
          <a:xfrm>
            <a:off x="1191006" y="878422"/>
            <a:ext cx="4474549" cy="3163403"/>
          </a:xfrm>
          <a:solidFill>
            <a:srgbClr val="FFFFFF"/>
          </a:solidFill>
          <a:ln>
            <a:solidFill>
              <a:srgbClr val="000000"/>
            </a:solidFill>
            <a:miter lim="800000"/>
          </a:ln>
        </p:spPr>
      </p:sp>
      <p:sp>
        <p:nvSpPr>
          <p:cNvPr id="80899" name="Rectangle 2"/>
          <p:cNvSpPr>
            <a:spLocks noGrp="1" noChangeArrowheads="1"/>
          </p:cNvSpPr>
          <p:nvPr>
            <p:ph type="body" idx="1"/>
          </p:nvPr>
        </p:nvSpPr>
        <p:spPr>
          <a:xfrm>
            <a:off x="1061392" y="4350019"/>
            <a:ext cx="4739537" cy="3433582"/>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2946" name="Rectangle 1"/>
          <p:cNvSpPr>
            <a:spLocks noGrp="1" noRot="1" noChangeAspect="1" noChangeArrowheads="1" noTextEdit="1"/>
          </p:cNvSpPr>
          <p:nvPr>
            <p:ph type="sldImg"/>
          </p:nvPr>
        </p:nvSpPr>
        <p:spPr>
          <a:xfrm>
            <a:off x="1319213" y="877888"/>
            <a:ext cx="4217987" cy="3163887"/>
          </a:xfrm>
          <a:solidFill>
            <a:srgbClr val="FFFFFF"/>
          </a:solidFill>
          <a:ln>
            <a:solidFill>
              <a:srgbClr val="000000"/>
            </a:solidFill>
            <a:miter lim="800000"/>
          </a:ln>
        </p:spPr>
      </p:sp>
      <p:sp>
        <p:nvSpPr>
          <p:cNvPr id="82947" name="Rectangle 2"/>
          <p:cNvSpPr>
            <a:spLocks noGrp="1" noChangeArrowheads="1"/>
          </p:cNvSpPr>
          <p:nvPr>
            <p:ph type="body" idx="1"/>
          </p:nvPr>
        </p:nvSpPr>
        <p:spPr>
          <a:xfrm>
            <a:off x="1061392" y="4350019"/>
            <a:ext cx="4739537" cy="3433582"/>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114" name="Rectangle 1"/>
          <p:cNvSpPr>
            <a:spLocks noGrp="1" noRot="1" noChangeAspect="1" noChangeArrowheads="1" noTextEdit="1"/>
          </p:cNvSpPr>
          <p:nvPr>
            <p:ph type="sldImg"/>
          </p:nvPr>
        </p:nvSpPr>
        <p:spPr>
          <a:xfrm>
            <a:off x="1319213" y="877888"/>
            <a:ext cx="4217987" cy="3163887"/>
          </a:xfrm>
          <a:solidFill>
            <a:srgbClr val="FFFFFF"/>
          </a:solidFill>
          <a:ln>
            <a:solidFill>
              <a:srgbClr val="000000"/>
            </a:solidFill>
            <a:miter lim="800000"/>
          </a:ln>
        </p:spPr>
      </p:sp>
      <p:sp>
        <p:nvSpPr>
          <p:cNvPr id="90115" name="Rectangle 2"/>
          <p:cNvSpPr>
            <a:spLocks noGrp="1" noChangeArrowheads="1"/>
          </p:cNvSpPr>
          <p:nvPr>
            <p:ph type="body" idx="1"/>
          </p:nvPr>
        </p:nvSpPr>
        <p:spPr>
          <a:xfrm>
            <a:off x="1061392" y="4350019"/>
            <a:ext cx="4739537" cy="3433582"/>
          </a:xfrm>
          <a:noFill/>
          <a:ln/>
        </p:spPr>
        <p:txBody>
          <a:bodyPr wrap="none" anchor="ctr"/>
          <a:lstStyle/>
          <a:p>
            <a:endParaRPr lang="en-US" smtClean="0">
              <a:latin typeface="Times New Roman"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1D8BD707-D9CF-40AE-B4C6-C98DA3205C09}" type="datetimeFigureOut">
              <a:rPr lang="en-US" smtClean="0"/>
              <a:pPr/>
              <a:t>22-Jan-16</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22-Jan-16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22-Jan-16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72481" y="256347"/>
            <a:ext cx="7806240" cy="1142040"/>
          </a:xfrm>
        </p:spPr>
        <p:txBody>
          <a:bodyPr tIns="41473"/>
          <a:lstStyle/>
          <a:p>
            <a:r>
              <a:rPr lang="en-US" smtClean="0"/>
              <a:t>Click to edit Master title style</a:t>
            </a:r>
            <a:endParaRPr lang="en-GB"/>
          </a:p>
        </p:txBody>
      </p:sp>
      <p:sp>
        <p:nvSpPr>
          <p:cNvPr id="3" name="ClipArt Placeholder 2"/>
          <p:cNvSpPr>
            <a:spLocks noGrp="1"/>
          </p:cNvSpPr>
          <p:nvPr>
            <p:ph type="clipArt" sz="half" idx="1"/>
          </p:nvPr>
        </p:nvSpPr>
        <p:spPr>
          <a:xfrm>
            <a:off x="672481" y="1781467"/>
            <a:ext cx="3908160" cy="4475990"/>
          </a:xfrm>
        </p:spPr>
        <p:txBody>
          <a:bodyPr lIns="82945" tIns="41473" rIns="82945" bIns="41473"/>
          <a:lstStyle/>
          <a:p>
            <a:pPr lvl="0"/>
            <a:endParaRPr lang="en-GB" noProof="0" smtClean="0"/>
          </a:p>
        </p:txBody>
      </p:sp>
      <p:sp>
        <p:nvSpPr>
          <p:cNvPr id="4" name="Text Placeholder 3"/>
          <p:cNvSpPr>
            <a:spLocks noGrp="1"/>
          </p:cNvSpPr>
          <p:nvPr>
            <p:ph type="body" sz="half" idx="2"/>
          </p:nvPr>
        </p:nvSpPr>
        <p:spPr>
          <a:xfrm>
            <a:off x="4718881" y="1781467"/>
            <a:ext cx="3908160" cy="4475990"/>
          </a:xfrm>
        </p:spPr>
        <p:txBody>
          <a:bodyPr lIns="82945" tIns="41473" rIns="82945" bIns="41473"/>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عنوان، ونص، ومحتوى">
    <p:spTree>
      <p:nvGrpSpPr>
        <p:cNvPr id="1" name=""/>
        <p:cNvGrpSpPr/>
        <p:nvPr/>
      </p:nvGrpSpPr>
      <p:grpSpPr>
        <a:xfrm>
          <a:off x="0" y="0"/>
          <a:ext cx="0" cy="0"/>
          <a:chOff x="0" y="0"/>
          <a:chExt cx="0" cy="0"/>
        </a:xfrm>
      </p:grpSpPr>
      <p:sp>
        <p:nvSpPr>
          <p:cNvPr id="2" name="عنوان 1"/>
          <p:cNvSpPr>
            <a:spLocks noGrp="1"/>
          </p:cNvSpPr>
          <p:nvPr>
            <p:ph type="title"/>
          </p:nvPr>
        </p:nvSpPr>
        <p:spPr>
          <a:xfrm>
            <a:off x="685800" y="381000"/>
            <a:ext cx="7772400" cy="1143000"/>
          </a:xfrm>
        </p:spPr>
        <p:txBody>
          <a:bodyPr/>
          <a:lstStyle/>
          <a:p>
            <a:r>
              <a:rPr lang="ar-SA" smtClean="0"/>
              <a:t>انقر لتحرير نمط العنوان الرئيسي</a:t>
            </a:r>
            <a:endParaRPr lang="ar-EG"/>
          </a:p>
        </p:txBody>
      </p:sp>
      <p:sp>
        <p:nvSpPr>
          <p:cNvPr id="3" name="عنصر نائب للنص 2"/>
          <p:cNvSpPr>
            <a:spLocks noGrp="1"/>
          </p:cNvSpPr>
          <p:nvPr>
            <p:ph type="body" sz="half" idx="1"/>
          </p:nvPr>
        </p:nvSpPr>
        <p:spPr>
          <a:xfrm>
            <a:off x="685800" y="2057400"/>
            <a:ext cx="3818467" cy="4114800"/>
          </a:xfrm>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EG"/>
          </a:p>
        </p:txBody>
      </p:sp>
      <p:sp>
        <p:nvSpPr>
          <p:cNvPr id="4" name="عنصر نائب للمحتوى 3"/>
          <p:cNvSpPr>
            <a:spLocks noGrp="1"/>
          </p:cNvSpPr>
          <p:nvPr>
            <p:ph sz="half" idx="2"/>
          </p:nvPr>
        </p:nvSpPr>
        <p:spPr>
          <a:xfrm>
            <a:off x="4639734" y="2057400"/>
            <a:ext cx="3818467" cy="4114800"/>
          </a:xfrm>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EG"/>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294F6D71-DB2C-452B-87F5-6965CC190315}" type="slidenum">
              <a:rPr lang="en-US"/>
              <a:pPr>
                <a:defRPr/>
              </a:pPr>
              <a:t>‹#›</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22-Jan-16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22-Jan-16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22-Jan-16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1D8BD707-D9CF-40AE-B4C6-C98DA3205C09}" type="datetimeFigureOut">
              <a:rPr lang="en-US" smtClean="0"/>
              <a:pPr/>
              <a:t>22-Jan-16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D8BD707-D9CF-40AE-B4C6-C98DA3205C09}" type="datetimeFigureOut">
              <a:rPr lang="en-US" smtClean="0"/>
              <a:pPr/>
              <a:t>22-Jan-16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22-Jan-16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22-Jan-16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22-Jan-16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B6F15528-21DE-4FAA-801E-634DDDAF4B2B}"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1D8BD707-D9CF-40AE-B4C6-C98DA3205C09}" type="datetimeFigureOut">
              <a:rPr lang="en-US" smtClean="0"/>
              <a:pPr/>
              <a:t>22-Jan-16</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6F15528-21DE-4FAA-801E-634DDDAF4B2B}"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5.wmf"/><Relationship Id="rId5" Type="http://schemas.openxmlformats.org/officeDocument/2006/relationships/image" Target="../media/image4.wmf"/><Relationship Id="rId4" Type="http://schemas.openxmlformats.org/officeDocument/2006/relationships/image" Target="../media/image3.wmf"/></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2.v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embeddings/oleObject2.bin"/></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6.xml"/><Relationship Id="rId1" Type="http://schemas.openxmlformats.org/officeDocument/2006/relationships/vmlDrawing" Target="../drawings/vmlDrawing3.vml"/><Relationship Id="rId4" Type="http://schemas.openxmlformats.org/officeDocument/2006/relationships/oleObject" Target="../embeddings/oleObject4.bin"/></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Layout" Target="../slideLayouts/slideLayout6.xml"/><Relationship Id="rId1" Type="http://schemas.openxmlformats.org/officeDocument/2006/relationships/vmlDrawing" Target="../drawings/vmlDrawing4.vml"/><Relationship Id="rId4" Type="http://schemas.openxmlformats.org/officeDocument/2006/relationships/oleObject" Target="../embeddings/oleObject5.bin"/></Relationships>
</file>

<file path=ppt/slides/_rels/slide7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7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7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5.v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smtClean="0"/>
              <a:t>Neck swellings</a:t>
            </a:r>
            <a:endParaRPr lang="en-US" dirty="0"/>
          </a:p>
        </p:txBody>
      </p:sp>
      <p:sp>
        <p:nvSpPr>
          <p:cNvPr id="3" name="Subtitle 2"/>
          <p:cNvSpPr>
            <a:spLocks noGrp="1"/>
          </p:cNvSpPr>
          <p:nvPr>
            <p:ph type="subTitle" idx="1"/>
          </p:nvPr>
        </p:nvSpPr>
        <p:spPr/>
        <p:txBody>
          <a:bodyPr>
            <a:normAutofit fontScale="92500" lnSpcReduction="20000"/>
          </a:bodyPr>
          <a:lstStyle/>
          <a:p>
            <a:pPr algn="ctr"/>
            <a:endParaRPr lang="en-US" dirty="0" smtClean="0"/>
          </a:p>
          <a:p>
            <a:pPr algn="ctr"/>
            <a:r>
              <a:rPr lang="en-US" sz="4400" dirty="0" smtClean="0"/>
              <a:t>P.D/ </a:t>
            </a:r>
            <a:r>
              <a:rPr lang="en-US" sz="4400" dirty="0" err="1" smtClean="0"/>
              <a:t>Nazem</a:t>
            </a:r>
            <a:r>
              <a:rPr lang="en-US" sz="4400" dirty="0" smtClean="0"/>
              <a:t> Shams</a:t>
            </a:r>
          </a:p>
          <a:p>
            <a:pPr algn="ctr"/>
            <a:r>
              <a:rPr lang="en-US" sz="4400" dirty="0" smtClean="0"/>
              <a:t>Prof. of surgical oncology</a:t>
            </a:r>
            <a:endParaRPr lang="en-US" sz="44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838200"/>
          </a:xfrm>
        </p:spPr>
        <p:txBody>
          <a:bodyPr>
            <a:normAutofit/>
          </a:bodyPr>
          <a:lstStyle/>
          <a:p>
            <a:r>
              <a:rPr lang="en-US" sz="4000" b="1" dirty="0" smtClean="0"/>
              <a:t>PAINFUL NECK SWELLINGS </a:t>
            </a:r>
            <a:endParaRPr lang="en-US" sz="4000" b="1" dirty="0"/>
          </a:p>
        </p:txBody>
      </p:sp>
      <p:sp>
        <p:nvSpPr>
          <p:cNvPr id="3" name="Content Placeholder 2"/>
          <p:cNvSpPr>
            <a:spLocks noGrp="1"/>
          </p:cNvSpPr>
          <p:nvPr>
            <p:ph idx="1"/>
          </p:nvPr>
        </p:nvSpPr>
        <p:spPr>
          <a:xfrm>
            <a:off x="457200" y="1447800"/>
            <a:ext cx="8229600" cy="5181600"/>
          </a:xfrm>
        </p:spPr>
        <p:txBody>
          <a:bodyPr>
            <a:normAutofit fontScale="92500" lnSpcReduction="20000"/>
          </a:bodyPr>
          <a:lstStyle/>
          <a:p>
            <a:pPr>
              <a:buNone/>
            </a:pPr>
            <a:r>
              <a:rPr lang="en-US" b="1" u="sng" dirty="0" smtClean="0"/>
              <a:t>A- Thyroid causes: </a:t>
            </a:r>
          </a:p>
          <a:p>
            <a:pPr>
              <a:buNone/>
            </a:pPr>
            <a:r>
              <a:rPr lang="en-US" dirty="0" smtClean="0"/>
              <a:t>1- Acute thyroiditis </a:t>
            </a:r>
          </a:p>
          <a:p>
            <a:pPr>
              <a:buNone/>
            </a:pPr>
            <a:r>
              <a:rPr lang="en-US" dirty="0" smtClean="0"/>
              <a:t>2- </a:t>
            </a:r>
            <a:r>
              <a:rPr lang="en-US" dirty="0" err="1" smtClean="0"/>
              <a:t>Subacute</a:t>
            </a:r>
            <a:r>
              <a:rPr lang="en-US" dirty="0" smtClean="0"/>
              <a:t> </a:t>
            </a:r>
            <a:r>
              <a:rPr lang="en-US" dirty="0" err="1" smtClean="0"/>
              <a:t>thyroditis</a:t>
            </a:r>
            <a:r>
              <a:rPr lang="en-US" dirty="0" smtClean="0"/>
              <a:t>. </a:t>
            </a:r>
          </a:p>
          <a:p>
            <a:pPr>
              <a:buNone/>
            </a:pPr>
            <a:r>
              <a:rPr lang="en-US" dirty="0" smtClean="0"/>
              <a:t>3- Painful Hashimoto's thyroiditis. </a:t>
            </a:r>
          </a:p>
          <a:p>
            <a:pPr>
              <a:buNone/>
            </a:pPr>
            <a:r>
              <a:rPr lang="en-US" dirty="0" smtClean="0"/>
              <a:t>4- Acute </a:t>
            </a:r>
            <a:r>
              <a:rPr lang="en-US" dirty="0" err="1" smtClean="0"/>
              <a:t>hyroid</a:t>
            </a:r>
            <a:r>
              <a:rPr lang="en-US" dirty="0" smtClean="0"/>
              <a:t> cyst. </a:t>
            </a:r>
          </a:p>
          <a:p>
            <a:pPr>
              <a:buNone/>
            </a:pPr>
            <a:r>
              <a:rPr lang="en-US" dirty="0" smtClean="0"/>
              <a:t>5- Rapidly enlarging thyroid carcinoma. </a:t>
            </a:r>
          </a:p>
          <a:p>
            <a:pPr>
              <a:buNone/>
            </a:pPr>
            <a:r>
              <a:rPr lang="en-US" dirty="0" smtClean="0"/>
              <a:t>6- Radiation thyroiditis </a:t>
            </a:r>
          </a:p>
          <a:p>
            <a:pPr>
              <a:buNone/>
            </a:pPr>
            <a:r>
              <a:rPr lang="en-US" b="1" u="sng" dirty="0" smtClean="0"/>
              <a:t>B- Non thyroid causes: </a:t>
            </a:r>
          </a:p>
          <a:p>
            <a:pPr>
              <a:buNone/>
            </a:pPr>
            <a:r>
              <a:rPr lang="en-US" dirty="0" smtClean="0"/>
              <a:t>1- Infected </a:t>
            </a:r>
            <a:r>
              <a:rPr lang="en-US" dirty="0" err="1" smtClean="0"/>
              <a:t>thyroglossal</a:t>
            </a:r>
            <a:r>
              <a:rPr lang="en-US" dirty="0" smtClean="0"/>
              <a:t> cyst </a:t>
            </a:r>
          </a:p>
          <a:p>
            <a:pPr>
              <a:buNone/>
            </a:pPr>
            <a:r>
              <a:rPr lang="en-US" dirty="0" smtClean="0"/>
              <a:t>2- Infected </a:t>
            </a:r>
            <a:r>
              <a:rPr lang="en-US" dirty="0" err="1" smtClean="0"/>
              <a:t>branchial</a:t>
            </a:r>
            <a:r>
              <a:rPr lang="en-US" dirty="0" smtClean="0"/>
              <a:t> cyst. </a:t>
            </a:r>
          </a:p>
          <a:p>
            <a:pPr>
              <a:buNone/>
            </a:pPr>
            <a:r>
              <a:rPr lang="en-US" dirty="0" smtClean="0"/>
              <a:t>3- Infected cystic </a:t>
            </a:r>
            <a:r>
              <a:rPr lang="en-US" dirty="0" err="1" smtClean="0"/>
              <a:t>hygroma</a:t>
            </a:r>
            <a:r>
              <a:rPr lang="en-US" dirty="0" smtClean="0"/>
              <a:t> </a:t>
            </a:r>
          </a:p>
          <a:p>
            <a:pPr>
              <a:buNone/>
            </a:pPr>
            <a:r>
              <a:rPr lang="en-US" dirty="0" smtClean="0"/>
              <a:t>4- Cervical adenitis. </a:t>
            </a:r>
          </a:p>
          <a:p>
            <a:pPr>
              <a:buNone/>
            </a:pPr>
            <a:r>
              <a:rPr lang="en-US" dirty="0" smtClean="0"/>
              <a:t>5- </a:t>
            </a:r>
            <a:r>
              <a:rPr lang="en-US" dirty="0" err="1" smtClean="0"/>
              <a:t>Globus</a:t>
            </a:r>
            <a:r>
              <a:rPr lang="en-US" dirty="0" smtClean="0"/>
              <a:t> </a:t>
            </a:r>
            <a:r>
              <a:rPr lang="en-US" dirty="0" err="1" smtClean="0"/>
              <a:t>hustericus</a:t>
            </a:r>
            <a:r>
              <a:rPr lang="en-US" dirty="0" smtClean="0"/>
              <a:t> (no mass palpable). </a:t>
            </a:r>
            <a:endParaRPr lang="en-US" dirty="0"/>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b="1" u="sng" dirty="0" smtClean="0"/>
              <a:t>Selective block neck dissection</a:t>
            </a:r>
          </a:p>
          <a:p>
            <a:pPr marL="514350" indent="-514350">
              <a:buFont typeface="+mj-lt"/>
              <a:buAutoNum type="arabicPeriod"/>
            </a:pPr>
            <a:r>
              <a:rPr lang="en-US" dirty="0" err="1" smtClean="0"/>
              <a:t>Suprahyoid</a:t>
            </a:r>
            <a:r>
              <a:rPr lang="en-US" dirty="0" smtClean="0"/>
              <a:t> Block Dissection(level I-II) </a:t>
            </a:r>
          </a:p>
          <a:p>
            <a:pPr marL="514350" indent="-514350">
              <a:buFont typeface="+mj-lt"/>
              <a:buAutoNum type="arabicPeriod"/>
            </a:pPr>
            <a:r>
              <a:rPr lang="en-US" dirty="0" err="1" smtClean="0"/>
              <a:t>Supraomohyoid</a:t>
            </a:r>
            <a:r>
              <a:rPr lang="en-US" dirty="0" smtClean="0"/>
              <a:t> neck dissection (level I-III)</a:t>
            </a:r>
          </a:p>
          <a:p>
            <a:pPr marL="514350" indent="-514350">
              <a:buFont typeface="+mj-lt"/>
              <a:buAutoNum type="arabicPeriod"/>
            </a:pPr>
            <a:r>
              <a:rPr lang="en-US" dirty="0" smtClean="0"/>
              <a:t>Extended </a:t>
            </a:r>
            <a:r>
              <a:rPr lang="en-US" dirty="0" err="1" smtClean="0"/>
              <a:t>supraomohyoid</a:t>
            </a:r>
            <a:r>
              <a:rPr lang="en-US" dirty="0" smtClean="0"/>
              <a:t> dissection (level I-IV) </a:t>
            </a:r>
          </a:p>
          <a:p>
            <a:pPr marL="514350" indent="-514350">
              <a:buFont typeface="+mj-lt"/>
              <a:buAutoNum type="arabicPeriod"/>
            </a:pPr>
            <a:r>
              <a:rPr lang="en-US" dirty="0" smtClean="0"/>
              <a:t> Lateral neck dissection (level II, III and IV)</a:t>
            </a:r>
          </a:p>
          <a:p>
            <a:pPr marL="514350" indent="-514350">
              <a:buFont typeface="+mj-lt"/>
              <a:buAutoNum type="arabicPeriod"/>
            </a:pPr>
            <a:r>
              <a:rPr lang="en-US" dirty="0" err="1" smtClean="0"/>
              <a:t>Posterolateral</a:t>
            </a:r>
            <a:r>
              <a:rPr lang="en-US" dirty="0" smtClean="0"/>
              <a:t> neck dissection (level II-V)</a:t>
            </a:r>
          </a:p>
          <a:p>
            <a:pPr marL="514350" indent="-514350">
              <a:buFont typeface="+mj-lt"/>
              <a:buAutoNum type="arabicPeriod"/>
            </a:pPr>
            <a:r>
              <a:rPr lang="en-US" dirty="0" smtClean="0"/>
              <a:t>The anterior compartment neck dissection (Level VI)</a:t>
            </a:r>
          </a:p>
          <a:p>
            <a:pPr marL="514350" indent="-514350">
              <a:buFont typeface="+mj-lt"/>
              <a:buAutoNum type="arabicPeriod"/>
            </a:pPr>
            <a:r>
              <a:rPr lang="en-US" dirty="0" smtClean="0"/>
              <a:t>Superior </a:t>
            </a:r>
            <a:r>
              <a:rPr lang="en-US" dirty="0" err="1" smtClean="0"/>
              <a:t>mediastinum</a:t>
            </a:r>
            <a:r>
              <a:rPr lang="en-US" dirty="0" smtClean="0"/>
              <a:t> dissection (Level VII) </a:t>
            </a:r>
          </a:p>
          <a:p>
            <a:endParaRPr lang="en-US" dirty="0"/>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1_asteroid_field.jpg"/>
          <p:cNvPicPr>
            <a:picLocks noGrp="1" noChangeAspect="1"/>
          </p:cNvPicPr>
          <p:nvPr>
            <p:ph idx="1"/>
          </p:nvPr>
        </p:nvPicPr>
        <p:blipFill>
          <a:blip r:embed="rId2"/>
          <a:stretch>
            <a:fillRect/>
          </a:stretch>
        </p:blipFill>
        <p:spPr>
          <a:xfrm>
            <a:off x="0" y="0"/>
            <a:ext cx="9144000" cy="6858000"/>
          </a:xfrm>
        </p:spPr>
      </p:pic>
      <p:sp>
        <p:nvSpPr>
          <p:cNvPr id="2" name="Title 1"/>
          <p:cNvSpPr>
            <a:spLocks noGrp="1"/>
          </p:cNvSpPr>
          <p:nvPr>
            <p:ph type="title"/>
          </p:nvPr>
        </p:nvSpPr>
        <p:spPr>
          <a:xfrm>
            <a:off x="152400" y="381000"/>
            <a:ext cx="8229600" cy="1143000"/>
          </a:xfrm>
        </p:spPr>
        <p:txBody>
          <a:bodyPr/>
          <a:lstStyle/>
          <a:p>
            <a:r>
              <a:rPr lang="en-US" dirty="0" smtClean="0">
                <a:solidFill>
                  <a:schemeClr val="bg1"/>
                </a:solidFill>
              </a:rPr>
              <a:t>Thank you </a:t>
            </a:r>
            <a:endParaRPr lang="en-US" dirty="0">
              <a:solidFill>
                <a:schemeClr val="bg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762000"/>
          </a:xfrm>
        </p:spPr>
        <p:txBody>
          <a:bodyPr>
            <a:normAutofit/>
          </a:bodyPr>
          <a:lstStyle/>
          <a:p>
            <a:r>
              <a:rPr lang="en-US" sz="4000" b="1" dirty="0" smtClean="0"/>
              <a:t>          GOITER           Gutter = Throat </a:t>
            </a:r>
            <a:endParaRPr lang="en-US" sz="4000" b="1" dirty="0"/>
          </a:p>
        </p:txBody>
      </p:sp>
      <p:sp>
        <p:nvSpPr>
          <p:cNvPr id="3" name="Content Placeholder 2"/>
          <p:cNvSpPr>
            <a:spLocks noGrp="1"/>
          </p:cNvSpPr>
          <p:nvPr>
            <p:ph idx="1"/>
          </p:nvPr>
        </p:nvSpPr>
        <p:spPr>
          <a:xfrm>
            <a:off x="457200" y="1143000"/>
            <a:ext cx="8229600" cy="5486400"/>
          </a:xfrm>
        </p:spPr>
        <p:txBody>
          <a:bodyPr>
            <a:normAutofit/>
          </a:bodyPr>
          <a:lstStyle/>
          <a:p>
            <a:pPr algn="just">
              <a:buNone/>
            </a:pPr>
            <a:r>
              <a:rPr lang="en-US" b="1" dirty="0" smtClean="0"/>
              <a:t>(1) </a:t>
            </a:r>
            <a:r>
              <a:rPr lang="en-US" b="1" dirty="0" err="1" smtClean="0"/>
              <a:t>Cretenoid</a:t>
            </a:r>
            <a:r>
              <a:rPr lang="en-US" b="1" dirty="0" smtClean="0"/>
              <a:t> Goiter (Hypothyroidism) </a:t>
            </a:r>
          </a:p>
          <a:p>
            <a:pPr algn="just">
              <a:buNone/>
            </a:pPr>
            <a:r>
              <a:rPr lang="en-US" b="1" dirty="0" smtClean="0"/>
              <a:t>(2)Simple Goiter (</a:t>
            </a:r>
            <a:r>
              <a:rPr lang="en-US" b="1" dirty="0" err="1" smtClean="0"/>
              <a:t>Euothyroidism</a:t>
            </a:r>
            <a:r>
              <a:rPr lang="en-US" b="1" dirty="0" smtClean="0"/>
              <a:t>): </a:t>
            </a:r>
          </a:p>
          <a:p>
            <a:pPr algn="just">
              <a:buNone/>
            </a:pPr>
            <a:r>
              <a:rPr lang="en-US" dirty="0" smtClean="0"/>
              <a:t> a) Diffuse </a:t>
            </a:r>
            <a:r>
              <a:rPr lang="en-US" dirty="0" err="1" smtClean="0"/>
              <a:t>hyperplastic</a:t>
            </a:r>
            <a:r>
              <a:rPr lang="en-US" dirty="0" smtClean="0"/>
              <a:t> goiter:  Physiological, colloid. </a:t>
            </a:r>
          </a:p>
          <a:p>
            <a:pPr algn="just">
              <a:buNone/>
            </a:pPr>
            <a:r>
              <a:rPr lang="en-US" dirty="0" smtClean="0"/>
              <a:t> b) Simple Nodular goiter:  STN, MNG. </a:t>
            </a:r>
          </a:p>
          <a:p>
            <a:pPr algn="just">
              <a:buNone/>
            </a:pPr>
            <a:r>
              <a:rPr lang="en-US" b="1" dirty="0" smtClean="0"/>
              <a:t>(3) Toxic </a:t>
            </a:r>
            <a:r>
              <a:rPr lang="en-US" b="1" dirty="0" err="1" smtClean="0"/>
              <a:t>Goitre</a:t>
            </a:r>
            <a:r>
              <a:rPr lang="en-US" b="1" dirty="0" smtClean="0"/>
              <a:t>  (Hyperthyroidism): </a:t>
            </a:r>
            <a:r>
              <a:rPr lang="en-US" dirty="0" smtClean="0"/>
              <a:t>1ry (Grave’s), 2ry (Plummer’s), Toxic Nodule. </a:t>
            </a:r>
          </a:p>
          <a:p>
            <a:pPr algn="just">
              <a:buNone/>
            </a:pPr>
            <a:r>
              <a:rPr lang="en-US" b="1" dirty="0" smtClean="0"/>
              <a:t>(4)Inflammatory goiter (Thyroiditis):</a:t>
            </a:r>
            <a:r>
              <a:rPr lang="en-US" dirty="0" smtClean="0"/>
              <a:t>Acute bacterial, </a:t>
            </a:r>
            <a:r>
              <a:rPr lang="en-US" dirty="0" err="1" smtClean="0"/>
              <a:t>Subacute</a:t>
            </a:r>
            <a:r>
              <a:rPr lang="en-US" dirty="0" smtClean="0"/>
              <a:t> (De </a:t>
            </a:r>
            <a:r>
              <a:rPr lang="en-US" dirty="0" err="1" smtClean="0"/>
              <a:t>Quervains</a:t>
            </a:r>
            <a:r>
              <a:rPr lang="en-US" dirty="0" smtClean="0"/>
              <a:t>), Auto immune (Hashimoto’s), </a:t>
            </a:r>
            <a:r>
              <a:rPr lang="en-US" dirty="0" err="1" smtClean="0"/>
              <a:t>Riedl’s</a:t>
            </a:r>
            <a:r>
              <a:rPr lang="en-US" dirty="0" smtClean="0"/>
              <a:t>, postpartum, Chronic as tuberculosis, and syphilis. </a:t>
            </a:r>
          </a:p>
          <a:p>
            <a:pPr algn="just">
              <a:buNone/>
            </a:pPr>
            <a:r>
              <a:rPr lang="en-US" b="1" dirty="0" smtClean="0"/>
              <a:t>(5) </a:t>
            </a:r>
            <a:r>
              <a:rPr lang="en-US" b="1" dirty="0" err="1" smtClean="0"/>
              <a:t>Neoplastic</a:t>
            </a:r>
            <a:r>
              <a:rPr lang="en-US" dirty="0" smtClean="0"/>
              <a:t>:  Benign, Malignant: either 1ry or 2ry. </a:t>
            </a:r>
          </a:p>
          <a:p>
            <a:pPr algn="just">
              <a:buNone/>
            </a:pPr>
            <a:r>
              <a:rPr lang="en-US" b="1" dirty="0" smtClean="0"/>
              <a:t>(6) Miscellaneous</a:t>
            </a:r>
            <a:r>
              <a:rPr lang="en-US" dirty="0" smtClean="0"/>
              <a:t>: </a:t>
            </a:r>
            <a:r>
              <a:rPr lang="en-US" dirty="0" err="1" smtClean="0"/>
              <a:t>Amyloidosis</a:t>
            </a:r>
            <a:r>
              <a:rPr lang="en-US" dirty="0" smtClean="0"/>
              <a:t>. </a:t>
            </a:r>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
          <p:cNvSpPr>
            <a:spLocks noGrp="1" noChangeArrowheads="1"/>
          </p:cNvSpPr>
          <p:nvPr>
            <p:ph type="title"/>
          </p:nvPr>
        </p:nvSpPr>
        <p:spPr>
          <a:xfrm>
            <a:off x="672481" y="256347"/>
            <a:ext cx="7807680" cy="1143480"/>
          </a:xfrm>
        </p:spPr>
        <p:txBody>
          <a:bodyPr tIns="41473">
            <a:normAutofit/>
          </a:bodyPr>
          <a:lstStyle/>
          <a:p>
            <a:pP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dirty="0" smtClean="0"/>
              <a:t>definition</a:t>
            </a:r>
          </a:p>
        </p:txBody>
      </p:sp>
      <p:sp>
        <p:nvSpPr>
          <p:cNvPr id="27651" name="Rectangle 2"/>
          <p:cNvSpPr>
            <a:spLocks noGrp="1" noChangeArrowheads="1"/>
          </p:cNvSpPr>
          <p:nvPr>
            <p:ph type="body" idx="1"/>
          </p:nvPr>
        </p:nvSpPr>
        <p:spPr>
          <a:xfrm>
            <a:off x="653760" y="1481917"/>
            <a:ext cx="7956000" cy="4396781"/>
          </a:xfrm>
        </p:spPr>
        <p:txBody>
          <a:bodyPr lIns="82945" tIns="41473" rIns="82945" bIns="41473"/>
          <a:lstStyle/>
          <a:p>
            <a:pPr>
              <a:buNone/>
              <a:tabLst>
                <a:tab pos="404646" algn="l"/>
                <a:tab pos="812172" algn="l"/>
                <a:tab pos="1219698" algn="l"/>
                <a:tab pos="1627224" algn="l"/>
                <a:tab pos="2034750" algn="l"/>
                <a:tab pos="2442276" algn="l"/>
                <a:tab pos="2849803" algn="l"/>
                <a:tab pos="3257328" algn="l"/>
                <a:tab pos="3664855" algn="l"/>
                <a:tab pos="4072380" algn="l"/>
                <a:tab pos="4479907" algn="l"/>
                <a:tab pos="4887432" algn="l"/>
                <a:tab pos="5294959" algn="l"/>
                <a:tab pos="5702484" algn="l"/>
                <a:tab pos="6110011" algn="l"/>
                <a:tab pos="6517536" algn="l"/>
                <a:tab pos="6925063" algn="l"/>
                <a:tab pos="7332588" algn="l"/>
                <a:tab pos="7740115" algn="l"/>
                <a:tab pos="8147640" algn="l"/>
              </a:tabLst>
            </a:pPr>
            <a:endParaRPr lang="en-GB" dirty="0" smtClean="0"/>
          </a:p>
          <a:p>
            <a:pPr>
              <a:buNone/>
              <a:tabLst>
                <a:tab pos="404646" algn="l"/>
                <a:tab pos="812172" algn="l"/>
                <a:tab pos="1219698" algn="l"/>
                <a:tab pos="1627224" algn="l"/>
                <a:tab pos="2034750" algn="l"/>
                <a:tab pos="2442276" algn="l"/>
                <a:tab pos="2849803" algn="l"/>
                <a:tab pos="3257328" algn="l"/>
                <a:tab pos="3664855" algn="l"/>
                <a:tab pos="4072380" algn="l"/>
                <a:tab pos="4479907" algn="l"/>
                <a:tab pos="4887432" algn="l"/>
                <a:tab pos="5294959" algn="l"/>
                <a:tab pos="5702484" algn="l"/>
                <a:tab pos="6110011" algn="l"/>
                <a:tab pos="6517536" algn="l"/>
                <a:tab pos="6925063" algn="l"/>
                <a:tab pos="7332588" algn="l"/>
                <a:tab pos="7740115" algn="l"/>
                <a:tab pos="8147640" algn="l"/>
              </a:tabLst>
            </a:pPr>
            <a:r>
              <a:rPr lang="en-GB" dirty="0" smtClean="0"/>
              <a:t>“Any enlargement of the thyroid gland. This can be diffuse or nodular and can be described with respect to its aetiology i.e. physiological, inflammatory or toxic”</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672481" y="296671"/>
            <a:ext cx="7807680" cy="1061392"/>
          </a:xfrm>
        </p:spPr>
        <p:txBody>
          <a:bodyPr tIns="41473"/>
          <a:lstStyle/>
          <a:p>
            <a:pP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dirty="0" smtClean="0"/>
              <a:t>Grave's disease</a:t>
            </a:r>
          </a:p>
        </p:txBody>
      </p:sp>
      <p:sp>
        <p:nvSpPr>
          <p:cNvPr id="30722" name="Rectangle 2"/>
          <p:cNvSpPr>
            <a:spLocks noGrp="1" noChangeArrowheads="1"/>
          </p:cNvSpPr>
          <p:nvPr>
            <p:ph type="body" idx="1"/>
          </p:nvPr>
        </p:nvSpPr>
        <p:spPr>
          <a:xfrm>
            <a:off x="653760" y="1381106"/>
            <a:ext cx="7956000" cy="4987243"/>
          </a:xfrm>
        </p:spPr>
        <p:txBody>
          <a:bodyPr lIns="82945" tIns="41473" rIns="82945" bIns="41473">
            <a:normAutofit lnSpcReduction="10000"/>
          </a:bodyPr>
          <a:lstStyle/>
          <a:p>
            <a:pPr>
              <a:tabLst>
                <a:tab pos="404646" algn="l"/>
                <a:tab pos="812172" algn="l"/>
                <a:tab pos="1219698" algn="l"/>
                <a:tab pos="1627224" algn="l"/>
                <a:tab pos="2034750" algn="l"/>
                <a:tab pos="2442276" algn="l"/>
                <a:tab pos="2849803" algn="l"/>
                <a:tab pos="3257328" algn="l"/>
                <a:tab pos="3664855" algn="l"/>
                <a:tab pos="4072380" algn="l"/>
                <a:tab pos="4479907" algn="l"/>
                <a:tab pos="4887432" algn="l"/>
                <a:tab pos="5294959" algn="l"/>
                <a:tab pos="5702484" algn="l"/>
                <a:tab pos="6110011" algn="l"/>
                <a:tab pos="6517536" algn="l"/>
                <a:tab pos="6925063" algn="l"/>
                <a:tab pos="7332588" algn="l"/>
                <a:tab pos="7740115" algn="l"/>
                <a:tab pos="8147640" algn="l"/>
              </a:tabLst>
            </a:pPr>
            <a:r>
              <a:rPr lang="en-GB" dirty="0" smtClean="0"/>
              <a:t>Autoimmune disorder</a:t>
            </a:r>
          </a:p>
          <a:p>
            <a:pPr>
              <a:tabLst>
                <a:tab pos="404646" algn="l"/>
                <a:tab pos="812172" algn="l"/>
                <a:tab pos="1219698" algn="l"/>
                <a:tab pos="1627224" algn="l"/>
                <a:tab pos="2034750" algn="l"/>
                <a:tab pos="2442276" algn="l"/>
                <a:tab pos="2849803" algn="l"/>
                <a:tab pos="3257328" algn="l"/>
                <a:tab pos="3664855" algn="l"/>
                <a:tab pos="4072380" algn="l"/>
                <a:tab pos="4479907" algn="l"/>
                <a:tab pos="4887432" algn="l"/>
                <a:tab pos="5294959" algn="l"/>
                <a:tab pos="5702484" algn="l"/>
                <a:tab pos="6110011" algn="l"/>
                <a:tab pos="6517536" algn="l"/>
                <a:tab pos="6925063" algn="l"/>
                <a:tab pos="7332588" algn="l"/>
                <a:tab pos="7740115" algn="l"/>
                <a:tab pos="8147640" algn="l"/>
              </a:tabLst>
            </a:pPr>
            <a:r>
              <a:rPr lang="en-GB" dirty="0" err="1" smtClean="0"/>
              <a:t>Immunoglobulins</a:t>
            </a:r>
            <a:r>
              <a:rPr lang="en-GB" dirty="0" smtClean="0"/>
              <a:t> stimulate TSH receptors</a:t>
            </a:r>
          </a:p>
          <a:p>
            <a:pPr>
              <a:buNone/>
              <a:tabLst>
                <a:tab pos="404646" algn="l"/>
                <a:tab pos="812172" algn="l"/>
                <a:tab pos="1219698" algn="l"/>
                <a:tab pos="1627224" algn="l"/>
                <a:tab pos="2034750" algn="l"/>
                <a:tab pos="2442276" algn="l"/>
                <a:tab pos="2849803" algn="l"/>
                <a:tab pos="3257328" algn="l"/>
                <a:tab pos="3664855" algn="l"/>
                <a:tab pos="4072380" algn="l"/>
                <a:tab pos="4479907" algn="l"/>
                <a:tab pos="4887432" algn="l"/>
                <a:tab pos="5294959" algn="l"/>
                <a:tab pos="5702484" algn="l"/>
                <a:tab pos="6110011" algn="l"/>
                <a:tab pos="6517536" algn="l"/>
                <a:tab pos="6925063" algn="l"/>
                <a:tab pos="7332588" algn="l"/>
                <a:tab pos="7740115" algn="l"/>
                <a:tab pos="8147640" algn="l"/>
              </a:tabLst>
            </a:pPr>
            <a:endParaRPr lang="en-GB" dirty="0" smtClean="0"/>
          </a:p>
          <a:p>
            <a:pPr marL="514350" indent="-514350">
              <a:buAutoNum type="arabicParenR"/>
              <a:tabLst>
                <a:tab pos="404646" algn="l"/>
                <a:tab pos="812172" algn="l"/>
                <a:tab pos="1219698" algn="l"/>
                <a:tab pos="1627224" algn="l"/>
                <a:tab pos="2034750" algn="l"/>
                <a:tab pos="2442276" algn="l"/>
                <a:tab pos="2849803" algn="l"/>
                <a:tab pos="3257328" algn="l"/>
                <a:tab pos="3664855" algn="l"/>
                <a:tab pos="4072380" algn="l"/>
                <a:tab pos="4479907" algn="l"/>
                <a:tab pos="4887432" algn="l"/>
                <a:tab pos="5294959" algn="l"/>
                <a:tab pos="5702484" algn="l"/>
                <a:tab pos="6110011" algn="l"/>
                <a:tab pos="6517536" algn="l"/>
                <a:tab pos="6925063" algn="l"/>
                <a:tab pos="7332588" algn="l"/>
                <a:tab pos="7740115" algn="l"/>
                <a:tab pos="8147640" algn="l"/>
              </a:tabLst>
            </a:pPr>
            <a:r>
              <a:rPr lang="en-GB" dirty="0" smtClean="0"/>
              <a:t>Goitre</a:t>
            </a:r>
          </a:p>
          <a:p>
            <a:pPr marL="514350" indent="-514350">
              <a:buAutoNum type="arabicParenR"/>
              <a:tabLst>
                <a:tab pos="404646" algn="l"/>
                <a:tab pos="812172" algn="l"/>
                <a:tab pos="1219698" algn="l"/>
                <a:tab pos="1627224" algn="l"/>
                <a:tab pos="2034750" algn="l"/>
                <a:tab pos="2442276" algn="l"/>
                <a:tab pos="2849803" algn="l"/>
                <a:tab pos="3257328" algn="l"/>
                <a:tab pos="3664855" algn="l"/>
                <a:tab pos="4072380" algn="l"/>
                <a:tab pos="4479907" algn="l"/>
                <a:tab pos="4887432" algn="l"/>
                <a:tab pos="5294959" algn="l"/>
                <a:tab pos="5702484" algn="l"/>
                <a:tab pos="6110011" algn="l"/>
                <a:tab pos="6517536" algn="l"/>
                <a:tab pos="6925063" algn="l"/>
                <a:tab pos="7332588" algn="l"/>
                <a:tab pos="7740115" algn="l"/>
                <a:tab pos="8147640" algn="l"/>
              </a:tabLst>
            </a:pPr>
            <a:r>
              <a:rPr lang="en-GB" dirty="0" smtClean="0"/>
              <a:t>Heat intolerance</a:t>
            </a:r>
          </a:p>
          <a:p>
            <a:pPr marL="514350" indent="-514350">
              <a:buAutoNum type="arabicParenR"/>
              <a:tabLst>
                <a:tab pos="404646" algn="l"/>
                <a:tab pos="812172" algn="l"/>
                <a:tab pos="1219698" algn="l"/>
                <a:tab pos="1627224" algn="l"/>
                <a:tab pos="2034750" algn="l"/>
                <a:tab pos="2442276" algn="l"/>
                <a:tab pos="2849803" algn="l"/>
                <a:tab pos="3257328" algn="l"/>
                <a:tab pos="3664855" algn="l"/>
                <a:tab pos="4072380" algn="l"/>
                <a:tab pos="4479907" algn="l"/>
                <a:tab pos="4887432" algn="l"/>
                <a:tab pos="5294959" algn="l"/>
                <a:tab pos="5702484" algn="l"/>
                <a:tab pos="6110011" algn="l"/>
                <a:tab pos="6517536" algn="l"/>
                <a:tab pos="6925063" algn="l"/>
                <a:tab pos="7332588" algn="l"/>
                <a:tab pos="7740115" algn="l"/>
                <a:tab pos="8147640" algn="l"/>
              </a:tabLst>
            </a:pPr>
            <a:r>
              <a:rPr lang="en-GB" dirty="0" smtClean="0"/>
              <a:t>Increased appetite with weight loss</a:t>
            </a:r>
          </a:p>
          <a:p>
            <a:pPr marL="514350" indent="-514350">
              <a:buAutoNum type="arabicParenR"/>
              <a:tabLst>
                <a:tab pos="404646" algn="l"/>
                <a:tab pos="812172" algn="l"/>
                <a:tab pos="1219698" algn="l"/>
                <a:tab pos="1627224" algn="l"/>
                <a:tab pos="2034750" algn="l"/>
                <a:tab pos="2442276" algn="l"/>
                <a:tab pos="2849803" algn="l"/>
                <a:tab pos="3257328" algn="l"/>
                <a:tab pos="3664855" algn="l"/>
                <a:tab pos="4072380" algn="l"/>
                <a:tab pos="4479907" algn="l"/>
                <a:tab pos="4887432" algn="l"/>
                <a:tab pos="5294959" algn="l"/>
                <a:tab pos="5702484" algn="l"/>
                <a:tab pos="6110011" algn="l"/>
                <a:tab pos="6517536" algn="l"/>
                <a:tab pos="6925063" algn="l"/>
                <a:tab pos="7332588" algn="l"/>
                <a:tab pos="7740115" algn="l"/>
                <a:tab pos="8147640" algn="l"/>
              </a:tabLst>
            </a:pPr>
            <a:r>
              <a:rPr lang="en-GB" dirty="0" smtClean="0"/>
              <a:t>Eye signs</a:t>
            </a:r>
          </a:p>
          <a:p>
            <a:pPr marL="514350" indent="-514350">
              <a:buAutoNum type="arabicParenR"/>
              <a:tabLst>
                <a:tab pos="404646" algn="l"/>
                <a:tab pos="812172" algn="l"/>
                <a:tab pos="1219698" algn="l"/>
                <a:tab pos="1627224" algn="l"/>
                <a:tab pos="2034750" algn="l"/>
                <a:tab pos="2442276" algn="l"/>
                <a:tab pos="2849803" algn="l"/>
                <a:tab pos="3257328" algn="l"/>
                <a:tab pos="3664855" algn="l"/>
                <a:tab pos="4072380" algn="l"/>
                <a:tab pos="4479907" algn="l"/>
                <a:tab pos="4887432" algn="l"/>
                <a:tab pos="5294959" algn="l"/>
                <a:tab pos="5702484" algn="l"/>
                <a:tab pos="6110011" algn="l"/>
                <a:tab pos="6517536" algn="l"/>
                <a:tab pos="6925063" algn="l"/>
                <a:tab pos="7332588" algn="l"/>
                <a:tab pos="7740115" algn="l"/>
                <a:tab pos="8147640" algn="l"/>
              </a:tabLst>
            </a:pPr>
            <a:r>
              <a:rPr lang="en-GB" dirty="0" smtClean="0"/>
              <a:t>Other manifestations of Hyperthyroidism</a:t>
            </a:r>
          </a:p>
          <a:p>
            <a:pPr>
              <a:buNone/>
              <a:tabLst>
                <a:tab pos="404646" algn="l"/>
                <a:tab pos="812172" algn="l"/>
                <a:tab pos="1219698" algn="l"/>
                <a:tab pos="1627224" algn="l"/>
                <a:tab pos="2034750" algn="l"/>
                <a:tab pos="2442276" algn="l"/>
                <a:tab pos="2849803" algn="l"/>
                <a:tab pos="3257328" algn="l"/>
                <a:tab pos="3664855" algn="l"/>
                <a:tab pos="4072380" algn="l"/>
                <a:tab pos="4479907" algn="l"/>
                <a:tab pos="4887432" algn="l"/>
                <a:tab pos="5294959" algn="l"/>
                <a:tab pos="5702484" algn="l"/>
                <a:tab pos="6110011" algn="l"/>
                <a:tab pos="6517536" algn="l"/>
                <a:tab pos="6925063" algn="l"/>
                <a:tab pos="7332588" algn="l"/>
                <a:tab pos="7740115" algn="l"/>
                <a:tab pos="8147640" algn="l"/>
              </a:tabLst>
            </a:pPr>
            <a:endParaRPr lang="en-GB" dirty="0" smtClean="0"/>
          </a:p>
          <a:p>
            <a:pPr>
              <a:tabLst>
                <a:tab pos="404646" algn="l"/>
                <a:tab pos="812172" algn="l"/>
                <a:tab pos="1219698" algn="l"/>
                <a:tab pos="1627224" algn="l"/>
                <a:tab pos="2034750" algn="l"/>
                <a:tab pos="2442276" algn="l"/>
                <a:tab pos="2849803" algn="l"/>
                <a:tab pos="3257328" algn="l"/>
                <a:tab pos="3664855" algn="l"/>
                <a:tab pos="4072380" algn="l"/>
                <a:tab pos="4479907" algn="l"/>
                <a:tab pos="4887432" algn="l"/>
                <a:tab pos="5294959" algn="l"/>
                <a:tab pos="5702484" algn="l"/>
                <a:tab pos="6110011" algn="l"/>
                <a:tab pos="6517536" algn="l"/>
                <a:tab pos="6925063" algn="l"/>
                <a:tab pos="7332588" algn="l"/>
                <a:tab pos="7740115" algn="l"/>
                <a:tab pos="8147640" algn="l"/>
              </a:tabLst>
            </a:pPr>
            <a:r>
              <a:rPr lang="en-GB" dirty="0" smtClean="0"/>
              <a:t>Diffuse symmetrical soft goitre with audible bruit and palpable thrill.</a:t>
            </a:r>
          </a:p>
          <a:p>
            <a:pPr>
              <a:buNone/>
              <a:tabLst>
                <a:tab pos="404646" algn="l"/>
                <a:tab pos="812172" algn="l"/>
                <a:tab pos="1219698" algn="l"/>
                <a:tab pos="1627224" algn="l"/>
                <a:tab pos="2034750" algn="l"/>
                <a:tab pos="2442276" algn="l"/>
                <a:tab pos="2849803" algn="l"/>
                <a:tab pos="3257328" algn="l"/>
                <a:tab pos="3664855" algn="l"/>
                <a:tab pos="4072380" algn="l"/>
                <a:tab pos="4479907" algn="l"/>
                <a:tab pos="4887432" algn="l"/>
                <a:tab pos="5294959" algn="l"/>
                <a:tab pos="5702484" algn="l"/>
                <a:tab pos="6110011" algn="l"/>
                <a:tab pos="6517536" algn="l"/>
                <a:tab pos="6925063" algn="l"/>
                <a:tab pos="7332588" algn="l"/>
                <a:tab pos="7740115" algn="l"/>
                <a:tab pos="8147640" algn="l"/>
              </a:tabLst>
            </a:pPr>
            <a:endParaRPr lang="en-GB" dirty="0" smtClean="0"/>
          </a:p>
        </p:txBody>
      </p:sp>
    </p:spTree>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3" descr="thyroid"/>
          <p:cNvPicPr>
            <a:picLocks noChangeAspect="1" noChangeArrowheads="1"/>
          </p:cNvPicPr>
          <p:nvPr/>
        </p:nvPicPr>
        <p:blipFill>
          <a:blip r:embed="rId2"/>
          <a:srcRect/>
          <a:stretch>
            <a:fillRect/>
          </a:stretch>
        </p:blipFill>
        <p:spPr bwMode="auto">
          <a:xfrm>
            <a:off x="1456267" y="228600"/>
            <a:ext cx="6096000" cy="6324600"/>
          </a:xfrm>
          <a:prstGeom prst="rect">
            <a:avLst/>
          </a:prstGeom>
          <a:noFill/>
          <a:ln w="9525">
            <a:noFill/>
            <a:miter lim="800000"/>
            <a:headEnd/>
            <a:tailEnd/>
          </a:ln>
        </p:spPr>
      </p:pic>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1"/>
          <p:cNvSpPr>
            <a:spLocks noGrp="1" noChangeArrowheads="1"/>
          </p:cNvSpPr>
          <p:nvPr>
            <p:ph type="title"/>
          </p:nvPr>
        </p:nvSpPr>
        <p:spPr>
          <a:xfrm>
            <a:off x="672481" y="296671"/>
            <a:ext cx="7807680" cy="1061392"/>
          </a:xfrm>
        </p:spPr>
        <p:txBody>
          <a:bodyPr tIns="41473"/>
          <a:lstStyle/>
          <a:p>
            <a:pP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endParaRPr lang="en-GB" dirty="0" smtClean="0"/>
          </a:p>
        </p:txBody>
      </p:sp>
      <p:sp>
        <p:nvSpPr>
          <p:cNvPr id="36866" name="Rectangle 2"/>
          <p:cNvSpPr>
            <a:spLocks noGrp="1" noChangeArrowheads="1"/>
          </p:cNvSpPr>
          <p:nvPr>
            <p:ph type="body" idx="1"/>
          </p:nvPr>
        </p:nvSpPr>
        <p:spPr>
          <a:xfrm>
            <a:off x="534241" y="1306217"/>
            <a:ext cx="7956000" cy="5459613"/>
          </a:xfrm>
        </p:spPr>
        <p:txBody>
          <a:bodyPr lIns="82945" tIns="41473" rIns="82945" bIns="41473">
            <a:normAutofit/>
          </a:bodyPr>
          <a:lstStyle/>
          <a:p>
            <a:pPr>
              <a:tabLst>
                <a:tab pos="404646" algn="l"/>
                <a:tab pos="812172" algn="l"/>
                <a:tab pos="1219698" algn="l"/>
                <a:tab pos="1627224" algn="l"/>
                <a:tab pos="2034750" algn="l"/>
                <a:tab pos="2442276" algn="l"/>
                <a:tab pos="2849803" algn="l"/>
                <a:tab pos="3257328" algn="l"/>
                <a:tab pos="3664855" algn="l"/>
                <a:tab pos="4072380" algn="l"/>
                <a:tab pos="4479907" algn="l"/>
                <a:tab pos="4887432" algn="l"/>
                <a:tab pos="5294959" algn="l"/>
                <a:tab pos="5702484" algn="l"/>
                <a:tab pos="6110011" algn="l"/>
                <a:tab pos="6517536" algn="l"/>
                <a:tab pos="6925063" algn="l"/>
                <a:tab pos="7332588" algn="l"/>
                <a:tab pos="7740115" algn="l"/>
                <a:tab pos="8147640" algn="l"/>
              </a:tabLst>
            </a:pPr>
            <a:r>
              <a:rPr lang="en-GB" dirty="0" smtClean="0"/>
              <a:t>HANDS</a:t>
            </a:r>
          </a:p>
          <a:p>
            <a:pPr lvl="1">
              <a:tabLst>
                <a:tab pos="404646" algn="l"/>
                <a:tab pos="812172" algn="l"/>
                <a:tab pos="1219698" algn="l"/>
                <a:tab pos="1627224" algn="l"/>
                <a:tab pos="2034750" algn="l"/>
                <a:tab pos="2442276" algn="l"/>
                <a:tab pos="2849803" algn="l"/>
                <a:tab pos="3257328" algn="l"/>
                <a:tab pos="3664855" algn="l"/>
                <a:tab pos="4072380" algn="l"/>
                <a:tab pos="4479907" algn="l"/>
                <a:tab pos="4887432" algn="l"/>
                <a:tab pos="5294959" algn="l"/>
                <a:tab pos="5702484" algn="l"/>
                <a:tab pos="6110011" algn="l"/>
                <a:tab pos="6517536" algn="l"/>
                <a:tab pos="6925063" algn="l"/>
                <a:tab pos="7332588" algn="l"/>
                <a:tab pos="7740115" algn="l"/>
                <a:tab pos="8147640" algn="l"/>
              </a:tabLst>
            </a:pPr>
            <a:r>
              <a:rPr lang="en-GB" dirty="0" err="1" smtClean="0"/>
              <a:t>Palmar</a:t>
            </a:r>
            <a:r>
              <a:rPr lang="en-GB" dirty="0" smtClean="0"/>
              <a:t> </a:t>
            </a:r>
            <a:r>
              <a:rPr lang="en-GB" dirty="0" err="1" smtClean="0"/>
              <a:t>erythema</a:t>
            </a:r>
            <a:r>
              <a:rPr lang="en-GB" dirty="0" smtClean="0"/>
              <a:t>, thyroid </a:t>
            </a:r>
            <a:r>
              <a:rPr lang="en-GB" dirty="0" err="1" smtClean="0"/>
              <a:t>acropachy</a:t>
            </a:r>
            <a:endParaRPr lang="en-GB" dirty="0" smtClean="0"/>
          </a:p>
          <a:p>
            <a:pPr>
              <a:tabLst>
                <a:tab pos="404646" algn="l"/>
                <a:tab pos="812172" algn="l"/>
                <a:tab pos="1219698" algn="l"/>
                <a:tab pos="1627224" algn="l"/>
                <a:tab pos="2034750" algn="l"/>
                <a:tab pos="2442276" algn="l"/>
                <a:tab pos="2849803" algn="l"/>
                <a:tab pos="3257328" algn="l"/>
                <a:tab pos="3664855" algn="l"/>
                <a:tab pos="4072380" algn="l"/>
                <a:tab pos="4479907" algn="l"/>
                <a:tab pos="4887432" algn="l"/>
                <a:tab pos="5294959" algn="l"/>
                <a:tab pos="5702484" algn="l"/>
                <a:tab pos="6110011" algn="l"/>
                <a:tab pos="6517536" algn="l"/>
                <a:tab pos="6925063" algn="l"/>
                <a:tab pos="7332588" algn="l"/>
                <a:tab pos="7740115" algn="l"/>
                <a:tab pos="8147640" algn="l"/>
              </a:tabLst>
            </a:pPr>
            <a:r>
              <a:rPr lang="en-GB" dirty="0" smtClean="0"/>
              <a:t>WRIST</a:t>
            </a:r>
          </a:p>
          <a:p>
            <a:pPr lvl="1">
              <a:tabLst>
                <a:tab pos="404646" algn="l"/>
                <a:tab pos="812172" algn="l"/>
                <a:tab pos="1219698" algn="l"/>
                <a:tab pos="1627224" algn="l"/>
                <a:tab pos="2034750" algn="l"/>
                <a:tab pos="2442276" algn="l"/>
                <a:tab pos="2849803" algn="l"/>
                <a:tab pos="3257328" algn="l"/>
                <a:tab pos="3664855" algn="l"/>
                <a:tab pos="4072380" algn="l"/>
                <a:tab pos="4479907" algn="l"/>
                <a:tab pos="4887432" algn="l"/>
                <a:tab pos="5294959" algn="l"/>
                <a:tab pos="5702484" algn="l"/>
                <a:tab pos="6110011" algn="l"/>
                <a:tab pos="6517536" algn="l"/>
                <a:tab pos="6925063" algn="l"/>
                <a:tab pos="7332588" algn="l"/>
                <a:tab pos="7740115" algn="l"/>
                <a:tab pos="8147640" algn="l"/>
              </a:tabLst>
            </a:pPr>
            <a:r>
              <a:rPr lang="en-GB" dirty="0" smtClean="0">
                <a:cs typeface="Times New Roman" pitchFamily="18" charset="0"/>
              </a:rPr>
              <a:t>AF, large volume pulse</a:t>
            </a:r>
          </a:p>
          <a:p>
            <a:pPr>
              <a:tabLst>
                <a:tab pos="404646" algn="l"/>
                <a:tab pos="812172" algn="l"/>
                <a:tab pos="1219698" algn="l"/>
                <a:tab pos="1627224" algn="l"/>
                <a:tab pos="2034750" algn="l"/>
                <a:tab pos="2442276" algn="l"/>
                <a:tab pos="2849803" algn="l"/>
                <a:tab pos="3257328" algn="l"/>
                <a:tab pos="3664855" algn="l"/>
                <a:tab pos="4072380" algn="l"/>
                <a:tab pos="4479907" algn="l"/>
                <a:tab pos="4887432" algn="l"/>
                <a:tab pos="5294959" algn="l"/>
                <a:tab pos="5702484" algn="l"/>
                <a:tab pos="6110011" algn="l"/>
                <a:tab pos="6517536" algn="l"/>
                <a:tab pos="6925063" algn="l"/>
                <a:tab pos="7332588" algn="l"/>
                <a:tab pos="7740115" algn="l"/>
                <a:tab pos="8147640" algn="l"/>
              </a:tabLst>
            </a:pPr>
            <a:r>
              <a:rPr lang="en-GB" dirty="0" smtClean="0">
                <a:cs typeface="Times New Roman" pitchFamily="18" charset="0"/>
              </a:rPr>
              <a:t>OUTSTRETCHED ARMS</a:t>
            </a:r>
          </a:p>
          <a:p>
            <a:pPr lvl="1">
              <a:tabLst>
                <a:tab pos="404646" algn="l"/>
                <a:tab pos="812172" algn="l"/>
                <a:tab pos="1219698" algn="l"/>
                <a:tab pos="1627224" algn="l"/>
                <a:tab pos="2034750" algn="l"/>
                <a:tab pos="2442276" algn="l"/>
                <a:tab pos="2849803" algn="l"/>
                <a:tab pos="3257328" algn="l"/>
                <a:tab pos="3664855" algn="l"/>
                <a:tab pos="4072380" algn="l"/>
                <a:tab pos="4479907" algn="l"/>
                <a:tab pos="4887432" algn="l"/>
                <a:tab pos="5294959" algn="l"/>
                <a:tab pos="5702484" algn="l"/>
                <a:tab pos="6110011" algn="l"/>
                <a:tab pos="6517536" algn="l"/>
                <a:tab pos="6925063" algn="l"/>
                <a:tab pos="7332588" algn="l"/>
                <a:tab pos="7740115" algn="l"/>
                <a:tab pos="8147640" algn="l"/>
              </a:tabLst>
            </a:pPr>
            <a:r>
              <a:rPr lang="en-GB" dirty="0" smtClean="0"/>
              <a:t>Fine tremor</a:t>
            </a:r>
          </a:p>
          <a:p>
            <a:pPr>
              <a:tabLst>
                <a:tab pos="404646" algn="l"/>
                <a:tab pos="812172" algn="l"/>
                <a:tab pos="1219698" algn="l"/>
                <a:tab pos="1627224" algn="l"/>
                <a:tab pos="2034750" algn="l"/>
                <a:tab pos="2442276" algn="l"/>
                <a:tab pos="2849803" algn="l"/>
                <a:tab pos="3257328" algn="l"/>
                <a:tab pos="3664855" algn="l"/>
                <a:tab pos="4072380" algn="l"/>
                <a:tab pos="4479907" algn="l"/>
                <a:tab pos="4887432" algn="l"/>
                <a:tab pos="5294959" algn="l"/>
                <a:tab pos="5702484" algn="l"/>
                <a:tab pos="6110011" algn="l"/>
                <a:tab pos="6517536" algn="l"/>
                <a:tab pos="6925063" algn="l"/>
                <a:tab pos="7332588" algn="l"/>
                <a:tab pos="7740115" algn="l"/>
                <a:tab pos="8147640" algn="l"/>
              </a:tabLst>
            </a:pPr>
            <a:r>
              <a:rPr lang="en-GB" dirty="0" smtClean="0"/>
              <a:t>NEURO</a:t>
            </a:r>
          </a:p>
          <a:p>
            <a:pPr lvl="1">
              <a:tabLst>
                <a:tab pos="404646" algn="l"/>
                <a:tab pos="812172" algn="l"/>
                <a:tab pos="1219698" algn="l"/>
                <a:tab pos="1627224" algn="l"/>
                <a:tab pos="2034750" algn="l"/>
                <a:tab pos="2442276" algn="l"/>
                <a:tab pos="2849803" algn="l"/>
                <a:tab pos="3257328" algn="l"/>
                <a:tab pos="3664855" algn="l"/>
                <a:tab pos="4072380" algn="l"/>
                <a:tab pos="4479907" algn="l"/>
                <a:tab pos="4887432" algn="l"/>
                <a:tab pos="5294959" algn="l"/>
                <a:tab pos="5702484" algn="l"/>
                <a:tab pos="6110011" algn="l"/>
                <a:tab pos="6517536" algn="l"/>
                <a:tab pos="6925063" algn="l"/>
                <a:tab pos="7332588" algn="l"/>
                <a:tab pos="7740115" algn="l"/>
                <a:tab pos="8147640" algn="l"/>
              </a:tabLst>
            </a:pPr>
            <a:r>
              <a:rPr lang="en-GB" dirty="0" smtClean="0"/>
              <a:t>Proximal </a:t>
            </a:r>
            <a:r>
              <a:rPr lang="en-GB" dirty="0" err="1" smtClean="0"/>
              <a:t>myopathy</a:t>
            </a:r>
            <a:endParaRPr lang="en-GB" dirty="0" smtClean="0"/>
          </a:p>
          <a:p>
            <a:pPr>
              <a:tabLst>
                <a:tab pos="404646" algn="l"/>
                <a:tab pos="812172" algn="l"/>
                <a:tab pos="1219698" algn="l"/>
                <a:tab pos="1627224" algn="l"/>
                <a:tab pos="2034750" algn="l"/>
                <a:tab pos="2442276" algn="l"/>
                <a:tab pos="2849803" algn="l"/>
                <a:tab pos="3257328" algn="l"/>
                <a:tab pos="3664855" algn="l"/>
                <a:tab pos="4072380" algn="l"/>
                <a:tab pos="4479907" algn="l"/>
                <a:tab pos="4887432" algn="l"/>
                <a:tab pos="5294959" algn="l"/>
                <a:tab pos="5702484" algn="l"/>
                <a:tab pos="6110011" algn="l"/>
                <a:tab pos="6517536" algn="l"/>
                <a:tab pos="6925063" algn="l"/>
                <a:tab pos="7332588" algn="l"/>
                <a:tab pos="7740115" algn="l"/>
                <a:tab pos="8147640" algn="l"/>
              </a:tabLst>
            </a:pPr>
            <a:r>
              <a:rPr lang="en-GB" dirty="0" smtClean="0"/>
              <a:t>LEGS</a:t>
            </a:r>
          </a:p>
          <a:p>
            <a:pPr lvl="1">
              <a:tabLst>
                <a:tab pos="404646" algn="l"/>
                <a:tab pos="812172" algn="l"/>
                <a:tab pos="1219698" algn="l"/>
                <a:tab pos="1627224" algn="l"/>
                <a:tab pos="2034750" algn="l"/>
                <a:tab pos="2442276" algn="l"/>
                <a:tab pos="2849803" algn="l"/>
                <a:tab pos="3257328" algn="l"/>
                <a:tab pos="3664855" algn="l"/>
                <a:tab pos="4072380" algn="l"/>
                <a:tab pos="4479907" algn="l"/>
                <a:tab pos="4887432" algn="l"/>
                <a:tab pos="5294959" algn="l"/>
                <a:tab pos="5702484" algn="l"/>
                <a:tab pos="6110011" algn="l"/>
                <a:tab pos="6517536" algn="l"/>
                <a:tab pos="6925063" algn="l"/>
                <a:tab pos="7332588" algn="l"/>
                <a:tab pos="7740115" algn="l"/>
                <a:tab pos="8147640" algn="l"/>
              </a:tabLst>
            </a:pPr>
            <a:r>
              <a:rPr lang="en-GB" dirty="0" smtClean="0"/>
              <a:t>Pre-</a:t>
            </a:r>
            <a:r>
              <a:rPr lang="en-GB" dirty="0" err="1" smtClean="0"/>
              <a:t>tibial</a:t>
            </a:r>
            <a:r>
              <a:rPr lang="en-GB" dirty="0" smtClean="0"/>
              <a:t> </a:t>
            </a:r>
            <a:r>
              <a:rPr lang="en-GB" dirty="0" err="1" smtClean="0"/>
              <a:t>myxoedema</a:t>
            </a:r>
            <a:endParaRPr lang="en-GB" dirty="0" smtClean="0"/>
          </a:p>
          <a:p>
            <a:pPr lvl="1">
              <a:buNone/>
              <a:tabLst>
                <a:tab pos="404646" algn="l"/>
                <a:tab pos="812172" algn="l"/>
                <a:tab pos="1219698" algn="l"/>
                <a:tab pos="1627224" algn="l"/>
                <a:tab pos="2034750" algn="l"/>
                <a:tab pos="2442276" algn="l"/>
                <a:tab pos="2849803" algn="l"/>
                <a:tab pos="3257328" algn="l"/>
                <a:tab pos="3664855" algn="l"/>
                <a:tab pos="4072380" algn="l"/>
                <a:tab pos="4479907" algn="l"/>
                <a:tab pos="4887432" algn="l"/>
                <a:tab pos="5294959" algn="l"/>
                <a:tab pos="5702484" algn="l"/>
                <a:tab pos="6110011" algn="l"/>
                <a:tab pos="6517536" algn="l"/>
                <a:tab pos="6925063" algn="l"/>
                <a:tab pos="7332588" algn="l"/>
                <a:tab pos="7740115" algn="l"/>
                <a:tab pos="8147640" algn="l"/>
              </a:tabLst>
            </a:pPr>
            <a:endParaRPr lang="en-GB" dirty="0" smtClean="0"/>
          </a:p>
          <a:p>
            <a:pPr lvl="1">
              <a:buNone/>
              <a:tabLst>
                <a:tab pos="404646" algn="l"/>
                <a:tab pos="812172" algn="l"/>
                <a:tab pos="1219698" algn="l"/>
                <a:tab pos="1627224" algn="l"/>
                <a:tab pos="2034750" algn="l"/>
                <a:tab pos="2442276" algn="l"/>
                <a:tab pos="2849803" algn="l"/>
                <a:tab pos="3257328" algn="l"/>
                <a:tab pos="3664855" algn="l"/>
                <a:tab pos="4072380" algn="l"/>
                <a:tab pos="4479907" algn="l"/>
                <a:tab pos="4887432" algn="l"/>
                <a:tab pos="5294959" algn="l"/>
                <a:tab pos="5702484" algn="l"/>
                <a:tab pos="6110011" algn="l"/>
                <a:tab pos="6517536" algn="l"/>
                <a:tab pos="6925063" algn="l"/>
                <a:tab pos="7332588" algn="l"/>
                <a:tab pos="7740115" algn="l"/>
                <a:tab pos="8147640" algn="l"/>
              </a:tabLst>
            </a:pPr>
            <a:endParaRPr lang="en-GB" dirty="0" smtClean="0"/>
          </a:p>
        </p:txBody>
      </p:sp>
      <p:pic>
        <p:nvPicPr>
          <p:cNvPr id="36867" name="Picture 3"/>
          <p:cNvPicPr>
            <a:picLocks noChangeAspect="1" noChangeArrowheads="1"/>
          </p:cNvPicPr>
          <p:nvPr/>
        </p:nvPicPr>
        <p:blipFill>
          <a:blip r:embed="rId3"/>
          <a:srcRect/>
          <a:stretch>
            <a:fillRect/>
          </a:stretch>
        </p:blipFill>
        <p:spPr bwMode="auto">
          <a:xfrm>
            <a:off x="6019800" y="228600"/>
            <a:ext cx="2819400" cy="2678586"/>
          </a:xfrm>
          <a:prstGeom prst="rect">
            <a:avLst/>
          </a:prstGeom>
          <a:noFill/>
          <a:ln w="9525">
            <a:noFill/>
            <a:round/>
            <a:headEnd/>
            <a:tailEnd/>
          </a:ln>
        </p:spPr>
      </p:pic>
      <p:pic>
        <p:nvPicPr>
          <p:cNvPr id="36868" name="Picture 4"/>
          <p:cNvPicPr>
            <a:picLocks noChangeAspect="1" noChangeArrowheads="1"/>
          </p:cNvPicPr>
          <p:nvPr/>
        </p:nvPicPr>
        <p:blipFill>
          <a:blip r:embed="rId4"/>
          <a:srcRect/>
          <a:stretch>
            <a:fillRect/>
          </a:stretch>
        </p:blipFill>
        <p:spPr bwMode="auto">
          <a:xfrm>
            <a:off x="6019800" y="3124200"/>
            <a:ext cx="2743200" cy="3276600"/>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additive="repl">
                                        <p:cTn id="6" dur="1" fill="hold">
                                          <p:stCondLst>
                                            <p:cond delay="0"/>
                                          </p:stCondLst>
                                        </p:cTn>
                                        <p:tgtEl>
                                          <p:spTgt spid="36866">
                                            <p:txEl>
                                              <p:pRg st="0" end="0"/>
                                            </p:txEl>
                                          </p:spTgt>
                                        </p:tgtEl>
                                        <p:attrNameLst>
                                          <p:attrName>style.visibility</p:attrName>
                                        </p:attrNameLst>
                                      </p:cBhvr>
                                      <p:to>
                                        <p:strVal val="visible"/>
                                      </p:to>
                                    </p:set>
                                  </p:childTnLst>
                                </p:cTn>
                              </p:par>
                              <p:par>
                                <p:cTn id="7" presetID="1" presetClass="entr" fill="hold" nodeType="withEffect">
                                  <p:stCondLst>
                                    <p:cond delay="0"/>
                                  </p:stCondLst>
                                  <p:childTnLst>
                                    <p:set>
                                      <p:cBhvr additive="repl">
                                        <p:cTn id="8" dur="1" fill="hold">
                                          <p:stCondLst>
                                            <p:cond delay="0"/>
                                          </p:stCondLst>
                                        </p:cTn>
                                        <p:tgtEl>
                                          <p:spTgt spid="36866">
                                            <p:txEl>
                                              <p:pRg st="1" end="1"/>
                                            </p:txEl>
                                          </p:spTgt>
                                        </p:tgtEl>
                                        <p:attrNameLst>
                                          <p:attrName>style.visibility</p:attrName>
                                        </p:attrNameLst>
                                      </p:cBhvr>
                                      <p:to>
                                        <p:strVal val="visible"/>
                                      </p:to>
                                    </p:set>
                                  </p:childTnLst>
                                </p:cTn>
                              </p:par>
                              <p:par>
                                <p:cTn id="9" presetID="1" presetClass="entr" fill="hold" nodeType="withEffect">
                                  <p:stCondLst>
                                    <p:cond delay="0"/>
                                  </p:stCondLst>
                                  <p:childTnLst>
                                    <p:set>
                                      <p:cBhvr additive="repl">
                                        <p:cTn id="10" dur="1" fill="hold">
                                          <p:stCondLst>
                                            <p:cond delay="0"/>
                                          </p:stCondLst>
                                        </p:cTn>
                                        <p:tgtEl>
                                          <p:spTgt spid="3686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additive="repl">
                                        <p:cTn id="14" dur="1" fill="hold">
                                          <p:stCondLst>
                                            <p:cond delay="0"/>
                                          </p:stCondLst>
                                        </p:cTn>
                                        <p:tgtEl>
                                          <p:spTgt spid="36866">
                                            <p:txEl>
                                              <p:pRg st="2" end="2"/>
                                            </p:txEl>
                                          </p:spTgt>
                                        </p:tgtEl>
                                        <p:attrNameLst>
                                          <p:attrName>style.visibility</p:attrName>
                                        </p:attrNameLst>
                                      </p:cBhvr>
                                      <p:to>
                                        <p:strVal val="visible"/>
                                      </p:to>
                                    </p:set>
                                  </p:childTnLst>
                                </p:cTn>
                              </p:par>
                              <p:par>
                                <p:cTn id="15" presetID="1" presetClass="entr" fill="hold" nodeType="withEffect">
                                  <p:stCondLst>
                                    <p:cond delay="0"/>
                                  </p:stCondLst>
                                  <p:childTnLst>
                                    <p:set>
                                      <p:cBhvr additive="repl">
                                        <p:cTn id="16" dur="1" fill="hold">
                                          <p:stCondLst>
                                            <p:cond delay="0"/>
                                          </p:stCondLst>
                                        </p:cTn>
                                        <p:tgtEl>
                                          <p:spTgt spid="36866">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fill="hold" nodeType="clickEffect">
                                  <p:stCondLst>
                                    <p:cond delay="0"/>
                                  </p:stCondLst>
                                  <p:childTnLst>
                                    <p:set>
                                      <p:cBhvr additive="repl">
                                        <p:cTn id="20" dur="1" fill="hold">
                                          <p:stCondLst>
                                            <p:cond delay="0"/>
                                          </p:stCondLst>
                                        </p:cTn>
                                        <p:tgtEl>
                                          <p:spTgt spid="36866">
                                            <p:txEl>
                                              <p:pRg st="4" end="4"/>
                                            </p:txEl>
                                          </p:spTgt>
                                        </p:tgtEl>
                                        <p:attrNameLst>
                                          <p:attrName>style.visibility</p:attrName>
                                        </p:attrNameLst>
                                      </p:cBhvr>
                                      <p:to>
                                        <p:strVal val="visible"/>
                                      </p:to>
                                    </p:set>
                                  </p:childTnLst>
                                </p:cTn>
                              </p:par>
                              <p:par>
                                <p:cTn id="21" presetID="1" presetClass="entr" fill="hold" nodeType="withEffect">
                                  <p:stCondLst>
                                    <p:cond delay="0"/>
                                  </p:stCondLst>
                                  <p:childTnLst>
                                    <p:set>
                                      <p:cBhvr additive="repl">
                                        <p:cTn id="22" dur="1" fill="hold">
                                          <p:stCondLst>
                                            <p:cond delay="0"/>
                                          </p:stCondLst>
                                        </p:cTn>
                                        <p:tgtEl>
                                          <p:spTgt spid="36866">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fill="hold" nodeType="clickEffect">
                                  <p:stCondLst>
                                    <p:cond delay="0"/>
                                  </p:stCondLst>
                                  <p:childTnLst>
                                    <p:set>
                                      <p:cBhvr additive="repl">
                                        <p:cTn id="26" dur="1" fill="hold">
                                          <p:stCondLst>
                                            <p:cond delay="0"/>
                                          </p:stCondLst>
                                        </p:cTn>
                                        <p:tgtEl>
                                          <p:spTgt spid="36866">
                                            <p:txEl>
                                              <p:pRg st="6" end="6"/>
                                            </p:txEl>
                                          </p:spTgt>
                                        </p:tgtEl>
                                        <p:attrNameLst>
                                          <p:attrName>style.visibility</p:attrName>
                                        </p:attrNameLst>
                                      </p:cBhvr>
                                      <p:to>
                                        <p:strVal val="visible"/>
                                      </p:to>
                                    </p:set>
                                  </p:childTnLst>
                                </p:cTn>
                              </p:par>
                              <p:par>
                                <p:cTn id="27" presetID="1" presetClass="entr" fill="hold" nodeType="withEffect">
                                  <p:stCondLst>
                                    <p:cond delay="0"/>
                                  </p:stCondLst>
                                  <p:childTnLst>
                                    <p:set>
                                      <p:cBhvr additive="repl">
                                        <p:cTn id="28" dur="1" fill="hold">
                                          <p:stCondLst>
                                            <p:cond delay="0"/>
                                          </p:stCondLst>
                                        </p:cTn>
                                        <p:tgtEl>
                                          <p:spTgt spid="36866">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fill="hold" nodeType="clickEffect">
                                  <p:stCondLst>
                                    <p:cond delay="0"/>
                                  </p:stCondLst>
                                  <p:childTnLst>
                                    <p:set>
                                      <p:cBhvr additive="repl">
                                        <p:cTn id="32" dur="1" fill="hold">
                                          <p:stCondLst>
                                            <p:cond delay="0"/>
                                          </p:stCondLst>
                                        </p:cTn>
                                        <p:tgtEl>
                                          <p:spTgt spid="36866">
                                            <p:txEl>
                                              <p:pRg st="8" end="8"/>
                                            </p:txEl>
                                          </p:spTgt>
                                        </p:tgtEl>
                                        <p:attrNameLst>
                                          <p:attrName>style.visibility</p:attrName>
                                        </p:attrNameLst>
                                      </p:cBhvr>
                                      <p:to>
                                        <p:strVal val="visible"/>
                                      </p:to>
                                    </p:set>
                                  </p:childTnLst>
                                </p:cTn>
                              </p:par>
                              <p:par>
                                <p:cTn id="33" presetID="1" presetClass="entr" fill="hold" nodeType="withEffect">
                                  <p:stCondLst>
                                    <p:cond delay="0"/>
                                  </p:stCondLst>
                                  <p:childTnLst>
                                    <p:set>
                                      <p:cBhvr additive="repl">
                                        <p:cTn id="34" dur="1" fill="hold">
                                          <p:stCondLst>
                                            <p:cond delay="0"/>
                                          </p:stCondLst>
                                        </p:cTn>
                                        <p:tgtEl>
                                          <p:spTgt spid="36866">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fill="hold" nodeType="clickEffect">
                                  <p:stCondLst>
                                    <p:cond delay="0"/>
                                  </p:stCondLst>
                                  <p:childTnLst>
                                    <p:set>
                                      <p:cBhvr additive="repl">
                                        <p:cTn id="38" dur="1" fill="hold">
                                          <p:stCondLst>
                                            <p:cond delay="0"/>
                                          </p:stCondLst>
                                        </p:cTn>
                                        <p:tgtEl>
                                          <p:spTgt spid="36866">
                                            <p:txEl>
                                              <p:pRg st="0" end="0"/>
                                            </p:txEl>
                                          </p:spTgt>
                                        </p:tgtEl>
                                        <p:attrNameLst>
                                          <p:attrName>style.visibility</p:attrName>
                                        </p:attrNameLst>
                                      </p:cBhvr>
                                      <p:to>
                                        <p:strVal val="hidden"/>
                                      </p:to>
                                    </p:set>
                                  </p:childTnLst>
                                </p:cTn>
                              </p:par>
                              <p:par>
                                <p:cTn id="39" presetID="1" presetClass="exit" fill="hold" nodeType="withEffect">
                                  <p:stCondLst>
                                    <p:cond delay="0"/>
                                  </p:stCondLst>
                                  <p:childTnLst>
                                    <p:set>
                                      <p:cBhvr additive="repl">
                                        <p:cTn id="40" dur="1" fill="hold">
                                          <p:stCondLst>
                                            <p:cond delay="0"/>
                                          </p:stCondLst>
                                        </p:cTn>
                                        <p:tgtEl>
                                          <p:spTgt spid="36866">
                                            <p:txEl>
                                              <p:pRg st="1" end="1"/>
                                            </p:txEl>
                                          </p:spTgt>
                                        </p:tgtEl>
                                        <p:attrNameLst>
                                          <p:attrName>style.visibility</p:attrName>
                                        </p:attrNameLst>
                                      </p:cBhvr>
                                      <p:to>
                                        <p:strVal val="hidden"/>
                                      </p:to>
                                    </p:set>
                                  </p:childTnLst>
                                </p:cTn>
                              </p:par>
                              <p:par>
                                <p:cTn id="41" presetID="1" presetClass="exit" fill="hold" nodeType="withEffect">
                                  <p:stCondLst>
                                    <p:cond delay="0"/>
                                  </p:stCondLst>
                                  <p:childTnLst>
                                    <p:set>
                                      <p:cBhvr additive="repl">
                                        <p:cTn id="42" dur="1" fill="hold">
                                          <p:stCondLst>
                                            <p:cond delay="0"/>
                                          </p:stCondLst>
                                        </p:cTn>
                                        <p:tgtEl>
                                          <p:spTgt spid="36866">
                                            <p:txEl>
                                              <p:pRg st="2" end="2"/>
                                            </p:txEl>
                                          </p:spTgt>
                                        </p:tgtEl>
                                        <p:attrNameLst>
                                          <p:attrName>style.visibility</p:attrName>
                                        </p:attrNameLst>
                                      </p:cBhvr>
                                      <p:to>
                                        <p:strVal val="hidden"/>
                                      </p:to>
                                    </p:set>
                                  </p:childTnLst>
                                </p:cTn>
                              </p:par>
                              <p:par>
                                <p:cTn id="43" presetID="1" presetClass="exit" fill="hold" nodeType="withEffect">
                                  <p:stCondLst>
                                    <p:cond delay="0"/>
                                  </p:stCondLst>
                                  <p:childTnLst>
                                    <p:set>
                                      <p:cBhvr additive="repl">
                                        <p:cTn id="44" dur="1" fill="hold">
                                          <p:stCondLst>
                                            <p:cond delay="0"/>
                                          </p:stCondLst>
                                        </p:cTn>
                                        <p:tgtEl>
                                          <p:spTgt spid="36866">
                                            <p:txEl>
                                              <p:pRg st="3" end="3"/>
                                            </p:txEl>
                                          </p:spTgt>
                                        </p:tgtEl>
                                        <p:attrNameLst>
                                          <p:attrName>style.visibility</p:attrName>
                                        </p:attrNameLst>
                                      </p:cBhvr>
                                      <p:to>
                                        <p:strVal val="hidden"/>
                                      </p:to>
                                    </p:set>
                                  </p:childTnLst>
                                </p:cTn>
                              </p:par>
                              <p:par>
                                <p:cTn id="45" presetID="1" presetClass="exit" fill="hold" nodeType="withEffect">
                                  <p:stCondLst>
                                    <p:cond delay="0"/>
                                  </p:stCondLst>
                                  <p:childTnLst>
                                    <p:set>
                                      <p:cBhvr additive="repl">
                                        <p:cTn id="46" dur="1" fill="hold">
                                          <p:stCondLst>
                                            <p:cond delay="0"/>
                                          </p:stCondLst>
                                        </p:cTn>
                                        <p:tgtEl>
                                          <p:spTgt spid="36866">
                                            <p:txEl>
                                              <p:pRg st="4" end="4"/>
                                            </p:txEl>
                                          </p:spTgt>
                                        </p:tgtEl>
                                        <p:attrNameLst>
                                          <p:attrName>style.visibility</p:attrName>
                                        </p:attrNameLst>
                                      </p:cBhvr>
                                      <p:to>
                                        <p:strVal val="hidden"/>
                                      </p:to>
                                    </p:set>
                                  </p:childTnLst>
                                </p:cTn>
                              </p:par>
                              <p:par>
                                <p:cTn id="47" presetID="1" presetClass="exit" fill="hold" nodeType="withEffect">
                                  <p:stCondLst>
                                    <p:cond delay="0"/>
                                  </p:stCondLst>
                                  <p:childTnLst>
                                    <p:set>
                                      <p:cBhvr additive="repl">
                                        <p:cTn id="48" dur="1" fill="hold">
                                          <p:stCondLst>
                                            <p:cond delay="0"/>
                                          </p:stCondLst>
                                        </p:cTn>
                                        <p:tgtEl>
                                          <p:spTgt spid="36866">
                                            <p:txEl>
                                              <p:pRg st="5" end="5"/>
                                            </p:txEl>
                                          </p:spTgt>
                                        </p:tgtEl>
                                        <p:attrNameLst>
                                          <p:attrName>style.visibility</p:attrName>
                                        </p:attrNameLst>
                                      </p:cBhvr>
                                      <p:to>
                                        <p:strVal val="hidden"/>
                                      </p:to>
                                    </p:set>
                                  </p:childTnLst>
                                </p:cTn>
                              </p:par>
                              <p:par>
                                <p:cTn id="49" presetID="1" presetClass="exit" fill="hold" nodeType="withEffect">
                                  <p:stCondLst>
                                    <p:cond delay="0"/>
                                  </p:stCondLst>
                                  <p:childTnLst>
                                    <p:set>
                                      <p:cBhvr additive="repl">
                                        <p:cTn id="50" dur="1" fill="hold">
                                          <p:stCondLst>
                                            <p:cond delay="0"/>
                                          </p:stCondLst>
                                        </p:cTn>
                                        <p:tgtEl>
                                          <p:spTgt spid="36866">
                                            <p:txEl>
                                              <p:pRg st="6" end="6"/>
                                            </p:txEl>
                                          </p:spTgt>
                                        </p:tgtEl>
                                        <p:attrNameLst>
                                          <p:attrName>style.visibility</p:attrName>
                                        </p:attrNameLst>
                                      </p:cBhvr>
                                      <p:to>
                                        <p:strVal val="hidden"/>
                                      </p:to>
                                    </p:set>
                                  </p:childTnLst>
                                </p:cTn>
                              </p:par>
                              <p:par>
                                <p:cTn id="51" presetID="1" presetClass="exit" fill="hold" nodeType="withEffect">
                                  <p:stCondLst>
                                    <p:cond delay="0"/>
                                  </p:stCondLst>
                                  <p:childTnLst>
                                    <p:set>
                                      <p:cBhvr additive="repl">
                                        <p:cTn id="52" dur="1" fill="hold">
                                          <p:stCondLst>
                                            <p:cond delay="0"/>
                                          </p:stCondLst>
                                        </p:cTn>
                                        <p:tgtEl>
                                          <p:spTgt spid="36866">
                                            <p:txEl>
                                              <p:pRg st="7" end="7"/>
                                            </p:txEl>
                                          </p:spTgt>
                                        </p:tgtEl>
                                        <p:attrNameLst>
                                          <p:attrName>style.visibility</p:attrName>
                                        </p:attrNameLst>
                                      </p:cBhvr>
                                      <p:to>
                                        <p:strVal val="hidden"/>
                                      </p:to>
                                    </p:set>
                                  </p:childTnLst>
                                </p:cTn>
                              </p:par>
                              <p:par>
                                <p:cTn id="53" presetID="1" presetClass="exit" fill="hold" nodeType="withEffect">
                                  <p:stCondLst>
                                    <p:cond delay="0"/>
                                  </p:stCondLst>
                                  <p:childTnLst>
                                    <p:set>
                                      <p:cBhvr additive="repl">
                                        <p:cTn id="54" dur="1" fill="hold">
                                          <p:stCondLst>
                                            <p:cond delay="0"/>
                                          </p:stCondLst>
                                        </p:cTn>
                                        <p:tgtEl>
                                          <p:spTgt spid="36866">
                                            <p:txEl>
                                              <p:pRg st="8" end="8"/>
                                            </p:txEl>
                                          </p:spTgt>
                                        </p:tgtEl>
                                        <p:attrNameLst>
                                          <p:attrName>style.visibility</p:attrName>
                                        </p:attrNameLst>
                                      </p:cBhvr>
                                      <p:to>
                                        <p:strVal val="hidden"/>
                                      </p:to>
                                    </p:set>
                                  </p:childTnLst>
                                </p:cTn>
                              </p:par>
                              <p:par>
                                <p:cTn id="55" presetID="1" presetClass="exit" fill="hold" nodeType="withEffect">
                                  <p:stCondLst>
                                    <p:cond delay="0"/>
                                  </p:stCondLst>
                                  <p:childTnLst>
                                    <p:set>
                                      <p:cBhvr additive="repl">
                                        <p:cTn id="56" dur="1" fill="hold">
                                          <p:stCondLst>
                                            <p:cond delay="0"/>
                                          </p:stCondLst>
                                        </p:cTn>
                                        <p:tgtEl>
                                          <p:spTgt spid="36866">
                                            <p:txEl>
                                              <p:pRg st="9" end="9"/>
                                            </p:txEl>
                                          </p:spTgt>
                                        </p:tgtEl>
                                        <p:attrNameLst>
                                          <p:attrName>style.visibility</p:attrName>
                                        </p:attrNameLst>
                                      </p:cBhvr>
                                      <p:to>
                                        <p:strVal val="hidden"/>
                                      </p:to>
                                    </p:set>
                                  </p:childTnLst>
                                </p:cTn>
                              </p:par>
                              <p:par>
                                <p:cTn id="57" presetID="1" presetClass="exit" fill="hold" nodeType="withEffect">
                                  <p:stCondLst>
                                    <p:cond delay="0"/>
                                  </p:stCondLst>
                                  <p:childTnLst>
                                    <p:set>
                                      <p:cBhvr additive="repl">
                                        <p:cTn id="58" dur="1" fill="hold">
                                          <p:stCondLst>
                                            <p:cond delay="0"/>
                                          </p:stCondLst>
                                        </p:cTn>
                                        <p:tgtEl>
                                          <p:spTgt spid="36867"/>
                                        </p:tgtEl>
                                        <p:attrNameLst>
                                          <p:attrName>style.visibility</p:attrName>
                                        </p:attrNameLst>
                                      </p:cBhvr>
                                      <p:to>
                                        <p:strVal val="hidden"/>
                                      </p:to>
                                    </p:set>
                                  </p:childTnLst>
                                </p:cTn>
                              </p:par>
                              <p:par>
                                <p:cTn id="59" presetID="1" presetClass="exit" fill="hold" nodeType="withEffect" nodePh="1">
                                  <p:stCondLst>
                                    <p:cond delay="0"/>
                                  </p:stCondLst>
                                  <p:endCondLst>
                                    <p:cond evt="begin" delay="0">
                                      <p:tn val="59"/>
                                    </p:cond>
                                  </p:endCondLst>
                                  <p:childTnLst>
                                    <p:set>
                                      <p:cBhvr additive="repl">
                                        <p:cTn id="60" dur="1" fill="hold">
                                          <p:stCondLst>
                                            <p:cond delay="0"/>
                                          </p:stCondLst>
                                        </p:cTn>
                                        <p:tgtEl>
                                          <p:spTgt spid="36865">
                                            <p:txEl>
                                              <p:pRg st="0" end="0"/>
                                            </p:txEl>
                                          </p:spTgt>
                                        </p:tgtEl>
                                        <p:attrNameLst>
                                          <p:attrName>style.visibility</p:attrName>
                                        </p:attrNameLst>
                                      </p:cBhvr>
                                      <p:to>
                                        <p:strVal val="hidden"/>
                                      </p:to>
                                    </p:set>
                                  </p:childTnLst>
                                </p:cTn>
                              </p:par>
                              <p:par>
                                <p:cTn id="61" presetID="1" presetClass="entr" fill="hold" nodeType="withEffect">
                                  <p:stCondLst>
                                    <p:cond delay="0"/>
                                  </p:stCondLst>
                                  <p:childTnLst>
                                    <p:set>
                                      <p:cBhvr additive="repl">
                                        <p:cTn id="62" dur="1" fill="hold">
                                          <p:stCondLst>
                                            <p:cond delay="0"/>
                                          </p:stCondLst>
                                        </p:cTn>
                                        <p:tgtEl>
                                          <p:spTgt spid="368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p:cNvSpPr>
            <a:spLocks noGrp="1" noChangeArrowheads="1"/>
          </p:cNvSpPr>
          <p:nvPr>
            <p:ph type="title"/>
          </p:nvPr>
        </p:nvSpPr>
        <p:spPr>
          <a:xfrm>
            <a:off x="489600" y="244826"/>
            <a:ext cx="8153280" cy="1061392"/>
          </a:xfrm>
        </p:spPr>
        <p:txBody>
          <a:bodyPr tIns="41473"/>
          <a:lstStyle/>
          <a:p>
            <a:pP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endParaRPr lang="en-GB" dirty="0" smtClean="0"/>
          </a:p>
        </p:txBody>
      </p:sp>
      <p:sp>
        <p:nvSpPr>
          <p:cNvPr id="28675" name="Rectangle 2"/>
          <p:cNvSpPr>
            <a:spLocks noGrp="1" noChangeArrowheads="1"/>
          </p:cNvSpPr>
          <p:nvPr>
            <p:ph type="body" idx="1"/>
          </p:nvPr>
        </p:nvSpPr>
        <p:spPr>
          <a:xfrm>
            <a:off x="672481" y="1781468"/>
            <a:ext cx="7956000" cy="4396781"/>
          </a:xfrm>
        </p:spPr>
        <p:txBody>
          <a:bodyPr lIns="82945" tIns="41473" rIns="82945" bIns="41473"/>
          <a:lstStyle/>
          <a:p>
            <a:pPr eaLnBrk="1"/>
            <a:endParaRPr lang="en-US" smtClean="0"/>
          </a:p>
        </p:txBody>
      </p:sp>
      <p:pic>
        <p:nvPicPr>
          <p:cNvPr id="29699" name="Picture 3"/>
          <p:cNvPicPr>
            <a:picLocks noChangeAspect="1" noChangeArrowheads="1"/>
          </p:cNvPicPr>
          <p:nvPr/>
        </p:nvPicPr>
        <p:blipFill>
          <a:blip r:embed="rId3"/>
          <a:srcRect/>
          <a:stretch>
            <a:fillRect/>
          </a:stretch>
        </p:blipFill>
        <p:spPr bwMode="auto">
          <a:xfrm>
            <a:off x="1828800" y="304800"/>
            <a:ext cx="5061600" cy="5659794"/>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fill="hold" nodeType="clickEffect">
                                  <p:stCondLst>
                                    <p:cond delay="0"/>
                                  </p:stCondLst>
                                  <p:childTnLst>
                                    <p:set>
                                      <p:cBhvr additive="repl">
                                        <p:cTn id="6" dur="1" fill="hold">
                                          <p:stCondLst>
                                            <p:cond delay="0"/>
                                          </p:stCondLst>
                                        </p:cTn>
                                        <p:tgtEl>
                                          <p:spTgt spid="29697"/>
                                        </p:tgtEl>
                                        <p:attrNameLst>
                                          <p:attrName>style.visibility</p:attrName>
                                        </p:attrNameLst>
                                      </p:cBhvr>
                                      <p:to>
                                        <p:strVal val="hidden"/>
                                      </p:to>
                                    </p:set>
                                  </p:childTnLst>
                                </p:cTn>
                              </p:par>
                              <p:par>
                                <p:cTn id="7" presetID="1" presetClass="entr" fill="hold" nodeType="withEffect">
                                  <p:stCondLst>
                                    <p:cond delay="0"/>
                                  </p:stCondLst>
                                  <p:childTnLst>
                                    <p:set>
                                      <p:cBhvr additive="repl">
                                        <p:cTn id="8" dur="1" fill="hold">
                                          <p:stCondLst>
                                            <p:cond delay="0"/>
                                          </p:stCondLst>
                                        </p:cTn>
                                        <p:tgtEl>
                                          <p:spTgt spid="296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p:cNvSpPr>
            <a:spLocks noGrp="1" noChangeArrowheads="1"/>
          </p:cNvSpPr>
          <p:nvPr>
            <p:ph type="title"/>
          </p:nvPr>
        </p:nvSpPr>
        <p:spPr>
          <a:xfrm>
            <a:off x="672481" y="296671"/>
            <a:ext cx="7807680" cy="1061392"/>
          </a:xfrm>
        </p:spPr>
        <p:txBody>
          <a:bodyPr tIns="41473"/>
          <a:lstStyle/>
          <a:p>
            <a:pP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dirty="0" err="1" smtClean="0"/>
              <a:t>Multinodular</a:t>
            </a:r>
            <a:r>
              <a:rPr lang="en-GB" dirty="0" smtClean="0"/>
              <a:t> Goitre</a:t>
            </a:r>
          </a:p>
        </p:txBody>
      </p:sp>
      <p:sp>
        <p:nvSpPr>
          <p:cNvPr id="31746" name="Rectangle 2"/>
          <p:cNvSpPr>
            <a:spLocks noGrp="1" noChangeArrowheads="1"/>
          </p:cNvSpPr>
          <p:nvPr>
            <p:ph type="body" idx="1"/>
          </p:nvPr>
        </p:nvSpPr>
        <p:spPr>
          <a:xfrm>
            <a:off x="672481" y="1781468"/>
            <a:ext cx="7956000" cy="4409743"/>
          </a:xfrm>
        </p:spPr>
        <p:txBody>
          <a:bodyPr lIns="82945" tIns="41473" rIns="82945" bIns="41473">
            <a:normAutofit lnSpcReduction="10000"/>
          </a:bodyPr>
          <a:lstStyle/>
          <a:p>
            <a:pPr>
              <a:tabLst>
                <a:tab pos="404646" algn="l"/>
                <a:tab pos="812172" algn="l"/>
                <a:tab pos="1219698" algn="l"/>
                <a:tab pos="1627224" algn="l"/>
                <a:tab pos="2034750" algn="l"/>
                <a:tab pos="2442276" algn="l"/>
                <a:tab pos="2849803" algn="l"/>
                <a:tab pos="3257328" algn="l"/>
                <a:tab pos="3664855" algn="l"/>
                <a:tab pos="4072380" algn="l"/>
                <a:tab pos="4479907" algn="l"/>
                <a:tab pos="4887432" algn="l"/>
                <a:tab pos="5294959" algn="l"/>
                <a:tab pos="5702484" algn="l"/>
                <a:tab pos="6110011" algn="l"/>
                <a:tab pos="6517536" algn="l"/>
                <a:tab pos="6925063" algn="l"/>
                <a:tab pos="7332588" algn="l"/>
                <a:tab pos="7740115" algn="l"/>
                <a:tab pos="8147640" algn="l"/>
              </a:tabLst>
            </a:pPr>
            <a:r>
              <a:rPr lang="en-GB" dirty="0" smtClean="0"/>
              <a:t>Simple or toxic.</a:t>
            </a:r>
          </a:p>
          <a:p>
            <a:pPr>
              <a:tabLst>
                <a:tab pos="404646" algn="l"/>
                <a:tab pos="812172" algn="l"/>
                <a:tab pos="1219698" algn="l"/>
                <a:tab pos="1627224" algn="l"/>
                <a:tab pos="2034750" algn="l"/>
                <a:tab pos="2442276" algn="l"/>
                <a:tab pos="2849803" algn="l"/>
                <a:tab pos="3257328" algn="l"/>
                <a:tab pos="3664855" algn="l"/>
                <a:tab pos="4072380" algn="l"/>
                <a:tab pos="4479907" algn="l"/>
                <a:tab pos="4887432" algn="l"/>
                <a:tab pos="5294959" algn="l"/>
                <a:tab pos="5702484" algn="l"/>
                <a:tab pos="6110011" algn="l"/>
                <a:tab pos="6517536" algn="l"/>
                <a:tab pos="6925063" algn="l"/>
                <a:tab pos="7332588" algn="l"/>
                <a:tab pos="7740115" algn="l"/>
                <a:tab pos="8147640" algn="l"/>
              </a:tabLst>
            </a:pPr>
            <a:r>
              <a:rPr lang="en-GB" dirty="0" smtClean="0"/>
              <a:t>Asymmetrical enlarged gland.</a:t>
            </a:r>
          </a:p>
          <a:p>
            <a:pPr>
              <a:tabLst>
                <a:tab pos="404646" algn="l"/>
                <a:tab pos="812172" algn="l"/>
                <a:tab pos="1219698" algn="l"/>
                <a:tab pos="1627224" algn="l"/>
                <a:tab pos="2034750" algn="l"/>
                <a:tab pos="2442276" algn="l"/>
                <a:tab pos="2849803" algn="l"/>
                <a:tab pos="3257328" algn="l"/>
                <a:tab pos="3664855" algn="l"/>
                <a:tab pos="4072380" algn="l"/>
                <a:tab pos="4479907" algn="l"/>
                <a:tab pos="4887432" algn="l"/>
                <a:tab pos="5294959" algn="l"/>
                <a:tab pos="5702484" algn="l"/>
                <a:tab pos="6110011" algn="l"/>
                <a:tab pos="6517536" algn="l"/>
                <a:tab pos="6925063" algn="l"/>
                <a:tab pos="7332588" algn="l"/>
                <a:tab pos="7740115" algn="l"/>
                <a:tab pos="8147640" algn="l"/>
              </a:tabLst>
            </a:pPr>
            <a:r>
              <a:rPr lang="en-GB" dirty="0" smtClean="0"/>
              <a:t>Variable sized nodules.</a:t>
            </a:r>
          </a:p>
          <a:p>
            <a:pPr>
              <a:tabLst>
                <a:tab pos="404646" algn="l"/>
                <a:tab pos="812172" algn="l"/>
                <a:tab pos="1219698" algn="l"/>
                <a:tab pos="1627224" algn="l"/>
                <a:tab pos="2034750" algn="l"/>
                <a:tab pos="2442276" algn="l"/>
                <a:tab pos="2849803" algn="l"/>
                <a:tab pos="3257328" algn="l"/>
                <a:tab pos="3664855" algn="l"/>
                <a:tab pos="4072380" algn="l"/>
                <a:tab pos="4479907" algn="l"/>
                <a:tab pos="4887432" algn="l"/>
                <a:tab pos="5294959" algn="l"/>
                <a:tab pos="5702484" algn="l"/>
                <a:tab pos="6110011" algn="l"/>
                <a:tab pos="6517536" algn="l"/>
                <a:tab pos="6925063" algn="l"/>
                <a:tab pos="7332588" algn="l"/>
                <a:tab pos="7740115" algn="l"/>
                <a:tab pos="8147640" algn="l"/>
              </a:tabLst>
            </a:pPr>
            <a:r>
              <a:rPr lang="en-GB" dirty="0" smtClean="0"/>
              <a:t>Complications:</a:t>
            </a:r>
          </a:p>
          <a:p>
            <a:pPr marL="514350" indent="-514350">
              <a:buFont typeface="+mj-lt"/>
              <a:buAutoNum type="arabicPeriod"/>
              <a:tabLst>
                <a:tab pos="404646" algn="l"/>
                <a:tab pos="812172" algn="l"/>
                <a:tab pos="1219698" algn="l"/>
                <a:tab pos="1627224" algn="l"/>
                <a:tab pos="2034750" algn="l"/>
                <a:tab pos="2442276" algn="l"/>
                <a:tab pos="2849803" algn="l"/>
                <a:tab pos="3257328" algn="l"/>
                <a:tab pos="3664855" algn="l"/>
                <a:tab pos="4072380" algn="l"/>
                <a:tab pos="4479907" algn="l"/>
                <a:tab pos="4887432" algn="l"/>
                <a:tab pos="5294959" algn="l"/>
                <a:tab pos="5702484" algn="l"/>
                <a:tab pos="6110011" algn="l"/>
                <a:tab pos="6517536" algn="l"/>
                <a:tab pos="6925063" algn="l"/>
                <a:tab pos="7332588" algn="l"/>
                <a:tab pos="7740115" algn="l"/>
                <a:tab pos="8147640" algn="l"/>
              </a:tabLst>
            </a:pPr>
            <a:r>
              <a:rPr lang="en-GB" sz="2400" dirty="0" smtClean="0"/>
              <a:t>Cyst formation</a:t>
            </a:r>
          </a:p>
          <a:p>
            <a:pPr marL="514350" indent="-514350">
              <a:buFont typeface="+mj-lt"/>
              <a:buAutoNum type="arabicPeriod"/>
              <a:tabLst>
                <a:tab pos="404646" algn="l"/>
                <a:tab pos="812172" algn="l"/>
                <a:tab pos="1219698" algn="l"/>
                <a:tab pos="1627224" algn="l"/>
                <a:tab pos="2034750" algn="l"/>
                <a:tab pos="2442276" algn="l"/>
                <a:tab pos="2849803" algn="l"/>
                <a:tab pos="3257328" algn="l"/>
                <a:tab pos="3664855" algn="l"/>
                <a:tab pos="4072380" algn="l"/>
                <a:tab pos="4479907" algn="l"/>
                <a:tab pos="4887432" algn="l"/>
                <a:tab pos="5294959" algn="l"/>
                <a:tab pos="5702484" algn="l"/>
                <a:tab pos="6110011" algn="l"/>
                <a:tab pos="6517536" algn="l"/>
                <a:tab pos="6925063" algn="l"/>
                <a:tab pos="7332588" algn="l"/>
                <a:tab pos="7740115" algn="l"/>
                <a:tab pos="8147640" algn="l"/>
              </a:tabLst>
            </a:pPr>
            <a:r>
              <a:rPr lang="en-GB" sz="2400" dirty="0" smtClean="0"/>
              <a:t>Compression </a:t>
            </a:r>
          </a:p>
          <a:p>
            <a:pPr marL="514350" indent="-514350">
              <a:buFont typeface="+mj-lt"/>
              <a:buAutoNum type="arabicPeriod"/>
              <a:tabLst>
                <a:tab pos="404646" algn="l"/>
                <a:tab pos="812172" algn="l"/>
                <a:tab pos="1219698" algn="l"/>
                <a:tab pos="1627224" algn="l"/>
                <a:tab pos="2034750" algn="l"/>
                <a:tab pos="2442276" algn="l"/>
                <a:tab pos="2849803" algn="l"/>
                <a:tab pos="3257328" algn="l"/>
                <a:tab pos="3664855" algn="l"/>
                <a:tab pos="4072380" algn="l"/>
                <a:tab pos="4479907" algn="l"/>
                <a:tab pos="4887432" algn="l"/>
                <a:tab pos="5294959" algn="l"/>
                <a:tab pos="5702484" algn="l"/>
                <a:tab pos="6110011" algn="l"/>
                <a:tab pos="6517536" algn="l"/>
                <a:tab pos="6925063" algn="l"/>
                <a:tab pos="7332588" algn="l"/>
                <a:tab pos="7740115" algn="l"/>
                <a:tab pos="8147640" algn="l"/>
              </a:tabLst>
            </a:pPr>
            <a:r>
              <a:rPr lang="en-GB" sz="2400" dirty="0" smtClean="0"/>
              <a:t>Carcinoma formation</a:t>
            </a:r>
          </a:p>
          <a:p>
            <a:pPr marL="514350" indent="-514350">
              <a:buFont typeface="+mj-lt"/>
              <a:buAutoNum type="arabicPeriod"/>
              <a:tabLst>
                <a:tab pos="404646" algn="l"/>
                <a:tab pos="812172" algn="l"/>
                <a:tab pos="1219698" algn="l"/>
                <a:tab pos="1627224" algn="l"/>
                <a:tab pos="2034750" algn="l"/>
                <a:tab pos="2442276" algn="l"/>
                <a:tab pos="2849803" algn="l"/>
                <a:tab pos="3257328" algn="l"/>
                <a:tab pos="3664855" algn="l"/>
                <a:tab pos="4072380" algn="l"/>
                <a:tab pos="4479907" algn="l"/>
                <a:tab pos="4887432" algn="l"/>
                <a:tab pos="5294959" algn="l"/>
                <a:tab pos="5702484" algn="l"/>
                <a:tab pos="6110011" algn="l"/>
                <a:tab pos="6517536" algn="l"/>
                <a:tab pos="6925063" algn="l"/>
                <a:tab pos="7332588" algn="l"/>
                <a:tab pos="7740115" algn="l"/>
                <a:tab pos="8147640" algn="l"/>
              </a:tabLst>
            </a:pPr>
            <a:r>
              <a:rPr lang="en-GB" sz="2400" dirty="0" smtClean="0"/>
              <a:t>Calcification</a:t>
            </a:r>
          </a:p>
          <a:p>
            <a:pPr marL="514350" indent="-514350">
              <a:buFont typeface="+mj-lt"/>
              <a:buAutoNum type="arabicPeriod"/>
              <a:tabLst>
                <a:tab pos="404646" algn="l"/>
                <a:tab pos="812172" algn="l"/>
                <a:tab pos="1219698" algn="l"/>
                <a:tab pos="1627224" algn="l"/>
                <a:tab pos="2034750" algn="l"/>
                <a:tab pos="2442276" algn="l"/>
                <a:tab pos="2849803" algn="l"/>
                <a:tab pos="3257328" algn="l"/>
                <a:tab pos="3664855" algn="l"/>
                <a:tab pos="4072380" algn="l"/>
                <a:tab pos="4479907" algn="l"/>
                <a:tab pos="4887432" algn="l"/>
                <a:tab pos="5294959" algn="l"/>
                <a:tab pos="5702484" algn="l"/>
                <a:tab pos="6110011" algn="l"/>
                <a:tab pos="6517536" algn="l"/>
                <a:tab pos="6925063" algn="l"/>
                <a:tab pos="7332588" algn="l"/>
                <a:tab pos="7740115" algn="l"/>
                <a:tab pos="8147640" algn="l"/>
              </a:tabLst>
            </a:pPr>
            <a:r>
              <a:rPr lang="en-GB" sz="2400" dirty="0" smtClean="0"/>
              <a:t>RSE</a:t>
            </a:r>
          </a:p>
          <a:p>
            <a:pPr marL="514350" indent="-514350">
              <a:buFont typeface="+mj-lt"/>
              <a:buAutoNum type="arabicPeriod"/>
              <a:tabLst>
                <a:tab pos="404646" algn="l"/>
                <a:tab pos="812172" algn="l"/>
                <a:tab pos="1219698" algn="l"/>
                <a:tab pos="1627224" algn="l"/>
                <a:tab pos="2034750" algn="l"/>
                <a:tab pos="2442276" algn="l"/>
                <a:tab pos="2849803" algn="l"/>
                <a:tab pos="3257328" algn="l"/>
                <a:tab pos="3664855" algn="l"/>
                <a:tab pos="4072380" algn="l"/>
                <a:tab pos="4479907" algn="l"/>
                <a:tab pos="4887432" algn="l"/>
                <a:tab pos="5294959" algn="l"/>
                <a:tab pos="5702484" algn="l"/>
                <a:tab pos="6110011" algn="l"/>
                <a:tab pos="6517536" algn="l"/>
                <a:tab pos="6925063" algn="l"/>
                <a:tab pos="7332588" algn="l"/>
                <a:tab pos="7740115" algn="l"/>
                <a:tab pos="8147640" algn="l"/>
              </a:tabLst>
            </a:pPr>
            <a:r>
              <a:rPr lang="en-GB" sz="2400" dirty="0" smtClean="0"/>
              <a:t>2ry </a:t>
            </a:r>
            <a:r>
              <a:rPr lang="en-GB" sz="2400" dirty="0" err="1" smtClean="0"/>
              <a:t>thyrotoxicosis</a:t>
            </a:r>
            <a:endParaRPr lang="en-GB" sz="2400" dirty="0" smtClean="0"/>
          </a:p>
          <a:p>
            <a:pPr>
              <a:tabLst>
                <a:tab pos="404646" algn="l"/>
                <a:tab pos="812172" algn="l"/>
                <a:tab pos="1219698" algn="l"/>
                <a:tab pos="1627224" algn="l"/>
                <a:tab pos="2034750" algn="l"/>
                <a:tab pos="2442276" algn="l"/>
                <a:tab pos="2849803" algn="l"/>
                <a:tab pos="3257328" algn="l"/>
                <a:tab pos="3664855" algn="l"/>
                <a:tab pos="4072380" algn="l"/>
                <a:tab pos="4479907" algn="l"/>
                <a:tab pos="4887432" algn="l"/>
                <a:tab pos="5294959" algn="l"/>
                <a:tab pos="5702484" algn="l"/>
                <a:tab pos="6110011" algn="l"/>
                <a:tab pos="6517536" algn="l"/>
                <a:tab pos="6925063" algn="l"/>
                <a:tab pos="7332588" algn="l"/>
                <a:tab pos="7740115" algn="l"/>
                <a:tab pos="8147640" algn="l"/>
              </a:tabLst>
            </a:pPr>
            <a:endParaRPr lang="en-GB" dirty="0" smtClean="0"/>
          </a:p>
          <a:p>
            <a:pPr>
              <a:buNone/>
              <a:tabLst>
                <a:tab pos="404646" algn="l"/>
                <a:tab pos="812172" algn="l"/>
                <a:tab pos="1219698" algn="l"/>
                <a:tab pos="1627224" algn="l"/>
                <a:tab pos="2034750" algn="l"/>
                <a:tab pos="2442276" algn="l"/>
                <a:tab pos="2849803" algn="l"/>
                <a:tab pos="3257328" algn="l"/>
                <a:tab pos="3664855" algn="l"/>
                <a:tab pos="4072380" algn="l"/>
                <a:tab pos="4479907" algn="l"/>
                <a:tab pos="4887432" algn="l"/>
                <a:tab pos="5294959" algn="l"/>
                <a:tab pos="5702484" algn="l"/>
                <a:tab pos="6110011" algn="l"/>
                <a:tab pos="6517536" algn="l"/>
                <a:tab pos="6925063" algn="l"/>
                <a:tab pos="7332588" algn="l"/>
                <a:tab pos="7740115" algn="l"/>
                <a:tab pos="8147640" algn="l"/>
              </a:tabLst>
            </a:pPr>
            <a:endParaRPr lang="en-GB" dirty="0" smtClean="0"/>
          </a:p>
        </p:txBody>
      </p:sp>
      <p:pic>
        <p:nvPicPr>
          <p:cNvPr id="31747" name="Picture 3"/>
          <p:cNvPicPr>
            <a:picLocks noChangeAspect="1" noChangeArrowheads="1"/>
          </p:cNvPicPr>
          <p:nvPr/>
        </p:nvPicPr>
        <p:blipFill>
          <a:blip r:embed="rId3"/>
          <a:srcRect/>
          <a:stretch>
            <a:fillRect/>
          </a:stretch>
        </p:blipFill>
        <p:spPr bwMode="auto">
          <a:xfrm>
            <a:off x="5334000" y="1371600"/>
            <a:ext cx="3581400" cy="5029200"/>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fill="hold" nodeType="clickEffect">
                                  <p:stCondLst>
                                    <p:cond delay="0"/>
                                  </p:stCondLst>
                                  <p:childTnLst>
                                    <p:set>
                                      <p:cBhvr additive="repl">
                                        <p:cTn id="6" dur="1" fill="hold">
                                          <p:stCondLst>
                                            <p:cond delay="0"/>
                                          </p:stCondLst>
                                        </p:cTn>
                                        <p:tgtEl>
                                          <p:spTgt spid="31747"/>
                                        </p:tgtEl>
                                        <p:attrNameLst>
                                          <p:attrName>style.visibility</p:attrName>
                                        </p:attrNameLst>
                                      </p:cBhvr>
                                      <p:to>
                                        <p:strVal val="hidden"/>
                                      </p:to>
                                    </p:set>
                                  </p:childTnLst>
                                </p:cTn>
                              </p:par>
                              <p:par>
                                <p:cTn id="7" presetID="1" presetClass="entr" fill="hold" nodeType="withEffect">
                                  <p:stCondLst>
                                    <p:cond delay="0"/>
                                  </p:stCondLst>
                                  <p:childTnLst>
                                    <p:set>
                                      <p:cBhvr additive="repl">
                                        <p:cTn id="8" dur="1" fill="hold">
                                          <p:stCondLst>
                                            <p:cond delay="0"/>
                                          </p:stCondLst>
                                        </p:cTn>
                                        <p:tgtEl>
                                          <p:spTgt spid="31745"/>
                                        </p:tgtEl>
                                        <p:attrNameLst>
                                          <p:attrName>style.visibility</p:attrName>
                                        </p:attrNameLst>
                                      </p:cBhvr>
                                      <p:to>
                                        <p:strVal val="visible"/>
                                      </p:to>
                                    </p:set>
                                  </p:childTnLst>
                                </p:cTn>
                              </p:par>
                              <p:par>
                                <p:cTn id="9" presetID="1" presetClass="entr" fill="hold" nodeType="withEffect">
                                  <p:stCondLst>
                                    <p:cond delay="0"/>
                                  </p:stCondLst>
                                  <p:childTnLst>
                                    <p:set>
                                      <p:cBhvr additive="repl">
                                        <p:cTn id="10" dur="1" fill="hold">
                                          <p:stCondLst>
                                            <p:cond delay="0"/>
                                          </p:stCondLst>
                                        </p:cTn>
                                        <p:tgtEl>
                                          <p:spTgt spid="31746">
                                            <p:txEl>
                                              <p:pRg st="0" end="0"/>
                                            </p:txEl>
                                          </p:spTgt>
                                        </p:tgtEl>
                                        <p:attrNameLst>
                                          <p:attrName>style.visibility</p:attrName>
                                        </p:attrNameLst>
                                      </p:cBhvr>
                                      <p:to>
                                        <p:strVal val="visible"/>
                                      </p:to>
                                    </p:set>
                                  </p:childTnLst>
                                </p:cTn>
                              </p:par>
                              <p:par>
                                <p:cTn id="11" presetID="1" presetClass="entr" fill="hold" nodeType="withEffect">
                                  <p:stCondLst>
                                    <p:cond delay="0"/>
                                  </p:stCondLst>
                                  <p:childTnLst>
                                    <p:set>
                                      <p:cBhvr additive="repl">
                                        <p:cTn id="12" dur="1" fill="hold">
                                          <p:stCondLst>
                                            <p:cond delay="0"/>
                                          </p:stCondLst>
                                        </p:cTn>
                                        <p:tgtEl>
                                          <p:spTgt spid="31746">
                                            <p:txEl>
                                              <p:pRg st="1" end="1"/>
                                            </p:txEl>
                                          </p:spTgt>
                                        </p:tgtEl>
                                        <p:attrNameLst>
                                          <p:attrName>style.visibility</p:attrName>
                                        </p:attrNameLst>
                                      </p:cBhvr>
                                      <p:to>
                                        <p:strVal val="visible"/>
                                      </p:to>
                                    </p:set>
                                  </p:childTnLst>
                                </p:cTn>
                              </p:par>
                              <p:par>
                                <p:cTn id="13" presetID="1" presetClass="entr" fill="hold" nodeType="withEffect">
                                  <p:stCondLst>
                                    <p:cond delay="0"/>
                                  </p:stCondLst>
                                  <p:childTnLst>
                                    <p:set>
                                      <p:cBhvr additive="repl">
                                        <p:cTn id="14" dur="1" fill="hold">
                                          <p:stCondLst>
                                            <p:cond delay="0"/>
                                          </p:stCondLst>
                                        </p:cTn>
                                        <p:tgtEl>
                                          <p:spTgt spid="31746">
                                            <p:txEl>
                                              <p:pRg st="2" end="2"/>
                                            </p:txEl>
                                          </p:spTgt>
                                        </p:tgtEl>
                                        <p:attrNameLst>
                                          <p:attrName>style.visibility</p:attrName>
                                        </p:attrNameLst>
                                      </p:cBhvr>
                                      <p:to>
                                        <p:strVal val="visible"/>
                                      </p:to>
                                    </p:set>
                                  </p:childTnLst>
                                </p:cTn>
                              </p:par>
                              <p:par>
                                <p:cTn id="15" presetID="1" presetClass="entr" fill="hold" nodeType="withEffect">
                                  <p:stCondLst>
                                    <p:cond delay="0"/>
                                  </p:stCondLst>
                                  <p:childTnLst>
                                    <p:set>
                                      <p:cBhvr additive="repl">
                                        <p:cTn id="16" dur="1" fill="hold">
                                          <p:stCondLst>
                                            <p:cond delay="0"/>
                                          </p:stCondLst>
                                        </p:cTn>
                                        <p:tgtEl>
                                          <p:spTgt spid="31746">
                                            <p:txEl>
                                              <p:pRg st="3" end="3"/>
                                            </p:txEl>
                                          </p:spTgt>
                                        </p:tgtEl>
                                        <p:attrNameLst>
                                          <p:attrName>style.visibility</p:attrName>
                                        </p:attrNameLst>
                                      </p:cBhvr>
                                      <p:to>
                                        <p:strVal val="visible"/>
                                      </p:to>
                                    </p:set>
                                  </p:childTnLst>
                                </p:cTn>
                              </p:par>
                              <p:par>
                                <p:cTn id="17" presetID="1" presetClass="entr" fill="hold" nodeType="withEffect">
                                  <p:stCondLst>
                                    <p:cond delay="0"/>
                                  </p:stCondLst>
                                  <p:childTnLst>
                                    <p:set>
                                      <p:cBhvr additive="repl">
                                        <p:cTn id="18" dur="1" fill="hold">
                                          <p:stCondLst>
                                            <p:cond delay="0"/>
                                          </p:stCondLst>
                                        </p:cTn>
                                        <p:tgtEl>
                                          <p:spTgt spid="31746">
                                            <p:txEl>
                                              <p:pRg st="4" end="4"/>
                                            </p:txEl>
                                          </p:spTgt>
                                        </p:tgtEl>
                                        <p:attrNameLst>
                                          <p:attrName>style.visibility</p:attrName>
                                        </p:attrNameLst>
                                      </p:cBhvr>
                                      <p:to>
                                        <p:strVal val="visible"/>
                                      </p:to>
                                    </p:set>
                                  </p:childTnLst>
                                </p:cTn>
                              </p:par>
                              <p:par>
                                <p:cTn id="19" presetID="1" presetClass="entr" fill="hold" nodeType="withEffect">
                                  <p:stCondLst>
                                    <p:cond delay="0"/>
                                  </p:stCondLst>
                                  <p:childTnLst>
                                    <p:set>
                                      <p:cBhvr additive="repl">
                                        <p:cTn id="20" dur="1" fill="hold">
                                          <p:stCondLst>
                                            <p:cond delay="0"/>
                                          </p:stCondLst>
                                        </p:cTn>
                                        <p:tgtEl>
                                          <p:spTgt spid="31746">
                                            <p:txEl>
                                              <p:pRg st="5" end="5"/>
                                            </p:txEl>
                                          </p:spTgt>
                                        </p:tgtEl>
                                        <p:attrNameLst>
                                          <p:attrName>style.visibility</p:attrName>
                                        </p:attrNameLst>
                                      </p:cBhvr>
                                      <p:to>
                                        <p:strVal val="visible"/>
                                      </p:to>
                                    </p:set>
                                  </p:childTnLst>
                                </p:cTn>
                              </p:par>
                              <p:par>
                                <p:cTn id="21" presetID="1" presetClass="entr" fill="hold" nodeType="withEffect">
                                  <p:stCondLst>
                                    <p:cond delay="0"/>
                                  </p:stCondLst>
                                  <p:childTnLst>
                                    <p:set>
                                      <p:cBhvr additive="repl">
                                        <p:cTn id="22" dur="1" fill="hold">
                                          <p:stCondLst>
                                            <p:cond delay="0"/>
                                          </p:stCondLst>
                                        </p:cTn>
                                        <p:tgtEl>
                                          <p:spTgt spid="31746">
                                            <p:txEl>
                                              <p:pRg st="6" end="6"/>
                                            </p:txEl>
                                          </p:spTgt>
                                        </p:tgtEl>
                                        <p:attrNameLst>
                                          <p:attrName>style.visibility</p:attrName>
                                        </p:attrNameLst>
                                      </p:cBhvr>
                                      <p:to>
                                        <p:strVal val="visible"/>
                                      </p:to>
                                    </p:set>
                                  </p:childTnLst>
                                </p:cTn>
                              </p:par>
                              <p:par>
                                <p:cTn id="23" presetID="1" presetClass="entr" fill="hold" nodeType="withEffect">
                                  <p:stCondLst>
                                    <p:cond delay="0"/>
                                  </p:stCondLst>
                                  <p:childTnLst>
                                    <p:set>
                                      <p:cBhvr additive="repl">
                                        <p:cTn id="24" dur="1" fill="hold">
                                          <p:stCondLst>
                                            <p:cond delay="0"/>
                                          </p:stCondLst>
                                        </p:cTn>
                                        <p:tgtEl>
                                          <p:spTgt spid="31746">
                                            <p:txEl>
                                              <p:pRg st="7" end="7"/>
                                            </p:txEl>
                                          </p:spTgt>
                                        </p:tgtEl>
                                        <p:attrNameLst>
                                          <p:attrName>style.visibility</p:attrName>
                                        </p:attrNameLst>
                                      </p:cBhvr>
                                      <p:to>
                                        <p:strVal val="visible"/>
                                      </p:to>
                                    </p:set>
                                  </p:childTnLst>
                                </p:cTn>
                              </p:par>
                              <p:par>
                                <p:cTn id="25" presetID="1" presetClass="entr" fill="hold" nodeType="withEffect">
                                  <p:stCondLst>
                                    <p:cond delay="0"/>
                                  </p:stCondLst>
                                  <p:childTnLst>
                                    <p:set>
                                      <p:cBhvr additive="repl">
                                        <p:cTn id="26" dur="1" fill="hold">
                                          <p:stCondLst>
                                            <p:cond delay="0"/>
                                          </p:stCondLst>
                                        </p:cTn>
                                        <p:tgtEl>
                                          <p:spTgt spid="31746">
                                            <p:txEl>
                                              <p:pRg st="8" end="8"/>
                                            </p:txEl>
                                          </p:spTgt>
                                        </p:tgtEl>
                                        <p:attrNameLst>
                                          <p:attrName>style.visibility</p:attrName>
                                        </p:attrNameLst>
                                      </p:cBhvr>
                                      <p:to>
                                        <p:strVal val="visible"/>
                                      </p:to>
                                    </p:set>
                                  </p:childTnLst>
                                </p:cTn>
                              </p:par>
                              <p:par>
                                <p:cTn id="27" presetID="1" presetClass="entr" fill="hold" nodeType="withEffect">
                                  <p:stCondLst>
                                    <p:cond delay="0"/>
                                  </p:stCondLst>
                                  <p:childTnLst>
                                    <p:set>
                                      <p:cBhvr additive="repl">
                                        <p:cTn id="28" dur="1" fill="hold">
                                          <p:stCondLst>
                                            <p:cond delay="0"/>
                                          </p:stCondLst>
                                        </p:cTn>
                                        <p:tgtEl>
                                          <p:spTgt spid="3174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
          <p:cNvSpPr>
            <a:spLocks noGrp="1" noChangeArrowheads="1"/>
          </p:cNvSpPr>
          <p:nvPr>
            <p:ph type="title"/>
          </p:nvPr>
        </p:nvSpPr>
        <p:spPr>
          <a:xfrm>
            <a:off x="672481" y="296671"/>
            <a:ext cx="7807680" cy="1061392"/>
          </a:xfrm>
        </p:spPr>
        <p:txBody>
          <a:bodyPr tIns="41473"/>
          <a:lstStyle/>
          <a:p>
            <a:pP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dirty="0" smtClean="0"/>
              <a:t>Hypothyroidism</a:t>
            </a:r>
          </a:p>
        </p:txBody>
      </p:sp>
      <p:sp>
        <p:nvSpPr>
          <p:cNvPr id="31747" name="Rectangle 2"/>
          <p:cNvSpPr>
            <a:spLocks noGrp="1" noChangeArrowheads="1"/>
          </p:cNvSpPr>
          <p:nvPr>
            <p:ph type="body" idx="1"/>
          </p:nvPr>
        </p:nvSpPr>
        <p:spPr>
          <a:xfrm>
            <a:off x="672481" y="1781468"/>
            <a:ext cx="7956000" cy="4396781"/>
          </a:xfrm>
        </p:spPr>
        <p:txBody>
          <a:bodyPr lIns="82945" tIns="41473" rIns="82945" bIns="41473"/>
          <a:lstStyle/>
          <a:p>
            <a:pPr>
              <a:tabLst>
                <a:tab pos="404646" algn="l"/>
                <a:tab pos="812172" algn="l"/>
                <a:tab pos="1219698" algn="l"/>
                <a:tab pos="1627224" algn="l"/>
                <a:tab pos="2034750" algn="l"/>
                <a:tab pos="2442276" algn="l"/>
                <a:tab pos="2849803" algn="l"/>
                <a:tab pos="3257328" algn="l"/>
                <a:tab pos="3664855" algn="l"/>
                <a:tab pos="4072380" algn="l"/>
                <a:tab pos="4479907" algn="l"/>
                <a:tab pos="4887432" algn="l"/>
                <a:tab pos="5294959" algn="l"/>
                <a:tab pos="5702484" algn="l"/>
                <a:tab pos="6110011" algn="l"/>
                <a:tab pos="6517536" algn="l"/>
                <a:tab pos="6925063" algn="l"/>
                <a:tab pos="7332588" algn="l"/>
                <a:tab pos="7740115" algn="l"/>
                <a:tab pos="8147640" algn="l"/>
              </a:tabLst>
            </a:pPr>
            <a:r>
              <a:rPr lang="en-GB" dirty="0" smtClean="0"/>
              <a:t>Usually no goitre except in case of Hashimoto's</a:t>
            </a:r>
          </a:p>
          <a:p>
            <a:pPr lvl="1">
              <a:tabLst>
                <a:tab pos="404646" algn="l"/>
                <a:tab pos="812172" algn="l"/>
                <a:tab pos="1219698" algn="l"/>
                <a:tab pos="1627224" algn="l"/>
                <a:tab pos="2034750" algn="l"/>
                <a:tab pos="2442276" algn="l"/>
                <a:tab pos="2849803" algn="l"/>
                <a:tab pos="3257328" algn="l"/>
                <a:tab pos="3664855" algn="l"/>
                <a:tab pos="4072380" algn="l"/>
                <a:tab pos="4479907" algn="l"/>
                <a:tab pos="4887432" algn="l"/>
                <a:tab pos="5294959" algn="l"/>
                <a:tab pos="5702484" algn="l"/>
                <a:tab pos="6110011" algn="l"/>
                <a:tab pos="6517536" algn="l"/>
                <a:tab pos="6925063" algn="l"/>
                <a:tab pos="7332588" algn="l"/>
                <a:tab pos="7740115" algn="l"/>
                <a:tab pos="8147640" algn="l"/>
              </a:tabLst>
            </a:pPr>
            <a:r>
              <a:rPr lang="en-GB" dirty="0" smtClean="0">
                <a:cs typeface="Times New Roman" pitchFamily="18" charset="0"/>
              </a:rPr>
              <a:t>Autoimmune condition typically affecting ♀s</a:t>
            </a:r>
          </a:p>
          <a:p>
            <a:pPr lvl="1">
              <a:tabLst>
                <a:tab pos="404646" algn="l"/>
                <a:tab pos="812172" algn="l"/>
                <a:tab pos="1219698" algn="l"/>
                <a:tab pos="1627224" algn="l"/>
                <a:tab pos="2034750" algn="l"/>
                <a:tab pos="2442276" algn="l"/>
                <a:tab pos="2849803" algn="l"/>
                <a:tab pos="3257328" algn="l"/>
                <a:tab pos="3664855" algn="l"/>
                <a:tab pos="4072380" algn="l"/>
                <a:tab pos="4479907" algn="l"/>
                <a:tab pos="4887432" algn="l"/>
                <a:tab pos="5294959" algn="l"/>
                <a:tab pos="5702484" algn="l"/>
                <a:tab pos="6110011" algn="l"/>
                <a:tab pos="6517536" algn="l"/>
                <a:tab pos="6925063" algn="l"/>
                <a:tab pos="7332588" algn="l"/>
                <a:tab pos="7740115" algn="l"/>
                <a:tab pos="8147640" algn="l"/>
              </a:tabLst>
            </a:pPr>
            <a:r>
              <a:rPr lang="en-GB" dirty="0" smtClean="0">
                <a:cs typeface="Times New Roman" pitchFamily="18" charset="0"/>
              </a:rPr>
              <a:t>Hyperthyroidism → Hypothyroidism</a:t>
            </a:r>
          </a:p>
          <a:p>
            <a:pPr lvl="1">
              <a:tabLst>
                <a:tab pos="404646" algn="l"/>
                <a:tab pos="812172" algn="l"/>
                <a:tab pos="1219698" algn="l"/>
                <a:tab pos="1627224" algn="l"/>
                <a:tab pos="2034750" algn="l"/>
                <a:tab pos="2442276" algn="l"/>
                <a:tab pos="2849803" algn="l"/>
                <a:tab pos="3257328" algn="l"/>
                <a:tab pos="3664855" algn="l"/>
                <a:tab pos="4072380" algn="l"/>
                <a:tab pos="4479907" algn="l"/>
                <a:tab pos="4887432" algn="l"/>
                <a:tab pos="5294959" algn="l"/>
                <a:tab pos="5702484" algn="l"/>
                <a:tab pos="6110011" algn="l"/>
                <a:tab pos="6517536" algn="l"/>
                <a:tab pos="6925063" algn="l"/>
                <a:tab pos="7332588" algn="l"/>
                <a:tab pos="7740115" algn="l"/>
                <a:tab pos="8147640" algn="l"/>
              </a:tabLst>
            </a:pPr>
            <a:r>
              <a:rPr lang="en-GB" dirty="0" smtClean="0">
                <a:cs typeface="Times New Roman" pitchFamily="18" charset="0"/>
              </a:rPr>
              <a:t>Firm goitre, small-medium sized</a:t>
            </a:r>
          </a:p>
          <a:p>
            <a:pPr lvl="1">
              <a:buNone/>
              <a:tabLst>
                <a:tab pos="404646" algn="l"/>
                <a:tab pos="812172" algn="l"/>
                <a:tab pos="1219698" algn="l"/>
                <a:tab pos="1627224" algn="l"/>
                <a:tab pos="2034750" algn="l"/>
                <a:tab pos="2442276" algn="l"/>
                <a:tab pos="2849803" algn="l"/>
                <a:tab pos="3257328" algn="l"/>
                <a:tab pos="3664855" algn="l"/>
                <a:tab pos="4072380" algn="l"/>
                <a:tab pos="4479907" algn="l"/>
                <a:tab pos="4887432" algn="l"/>
                <a:tab pos="5294959" algn="l"/>
                <a:tab pos="5702484" algn="l"/>
                <a:tab pos="6110011" algn="l"/>
                <a:tab pos="6517536" algn="l"/>
                <a:tab pos="6925063" algn="l"/>
                <a:tab pos="7332588" algn="l"/>
                <a:tab pos="7740115" algn="l"/>
                <a:tab pos="8147640" algn="l"/>
              </a:tabLst>
            </a:pPr>
            <a:endParaRPr lang="en-GB" dirty="0" smtClean="0">
              <a:cs typeface="Times New Roman" pitchFamily="18" charset="0"/>
            </a:endParaRPr>
          </a:p>
          <a:p>
            <a:pPr lvl="1">
              <a:buNone/>
              <a:tabLst>
                <a:tab pos="404646" algn="l"/>
                <a:tab pos="812172" algn="l"/>
                <a:tab pos="1219698" algn="l"/>
                <a:tab pos="1627224" algn="l"/>
                <a:tab pos="2034750" algn="l"/>
                <a:tab pos="2442276" algn="l"/>
                <a:tab pos="2849803" algn="l"/>
                <a:tab pos="3257328" algn="l"/>
                <a:tab pos="3664855" algn="l"/>
                <a:tab pos="4072380" algn="l"/>
                <a:tab pos="4479907" algn="l"/>
                <a:tab pos="4887432" algn="l"/>
                <a:tab pos="5294959" algn="l"/>
                <a:tab pos="5702484" algn="l"/>
                <a:tab pos="6110011" algn="l"/>
                <a:tab pos="6517536" algn="l"/>
                <a:tab pos="6925063" algn="l"/>
                <a:tab pos="7332588" algn="l"/>
                <a:tab pos="7740115" algn="l"/>
                <a:tab pos="8147640" algn="l"/>
              </a:tabLst>
            </a:pPr>
            <a:endParaRPr lang="en-GB" dirty="0" smtClean="0">
              <a:cs typeface="Times New Roman" pitchFamily="18" charset="0"/>
            </a:endParaRPr>
          </a:p>
          <a:p>
            <a:pPr>
              <a:tabLst>
                <a:tab pos="404646" algn="l"/>
                <a:tab pos="812172" algn="l"/>
                <a:tab pos="1219698" algn="l"/>
                <a:tab pos="1627224" algn="l"/>
                <a:tab pos="2034750" algn="l"/>
                <a:tab pos="2442276" algn="l"/>
                <a:tab pos="2849803" algn="l"/>
                <a:tab pos="3257328" algn="l"/>
                <a:tab pos="3664855" algn="l"/>
                <a:tab pos="4072380" algn="l"/>
                <a:tab pos="4479907" algn="l"/>
                <a:tab pos="4887432" algn="l"/>
                <a:tab pos="5294959" algn="l"/>
                <a:tab pos="5702484" algn="l"/>
                <a:tab pos="6110011" algn="l"/>
                <a:tab pos="6517536" algn="l"/>
                <a:tab pos="6925063" algn="l"/>
                <a:tab pos="7332588" algn="l"/>
                <a:tab pos="7740115" algn="l"/>
                <a:tab pos="8147640" algn="l"/>
              </a:tabLst>
            </a:pPr>
            <a:r>
              <a:rPr lang="en-GB" dirty="0" smtClean="0">
                <a:cs typeface="Times New Roman" pitchFamily="18" charset="0"/>
              </a:rPr>
              <a:t>Rx with </a:t>
            </a:r>
            <a:r>
              <a:rPr lang="en-GB" dirty="0" err="1" smtClean="0">
                <a:cs typeface="Times New Roman" pitchFamily="18" charset="0"/>
              </a:rPr>
              <a:t>Thyroxine</a:t>
            </a:r>
            <a:r>
              <a:rPr lang="en-GB" dirty="0" smtClean="0">
                <a:cs typeface="Times New Roman" pitchFamily="18" charset="0"/>
              </a:rPr>
              <a:t> replacement</a:t>
            </a:r>
          </a:p>
        </p:txBody>
      </p:sp>
      <p:pic>
        <p:nvPicPr>
          <p:cNvPr id="32771" name="Picture 3"/>
          <p:cNvPicPr>
            <a:picLocks noChangeAspect="1" noChangeArrowheads="1"/>
          </p:cNvPicPr>
          <p:nvPr/>
        </p:nvPicPr>
        <p:blipFill>
          <a:blip r:embed="rId3"/>
          <a:srcRect/>
          <a:stretch>
            <a:fillRect/>
          </a:stretch>
        </p:blipFill>
        <p:spPr bwMode="auto">
          <a:xfrm>
            <a:off x="653761" y="1306218"/>
            <a:ext cx="7607520" cy="4735217"/>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additive="repl">
                                        <p:cTn id="6" dur="1" fill="hold">
                                          <p:stCondLst>
                                            <p:cond delay="0"/>
                                          </p:stCondLst>
                                        </p:cTn>
                                        <p:tgtEl>
                                          <p:spTgt spid="327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1"/>
          <p:cNvSpPr>
            <a:spLocks noGrp="1" noChangeArrowheads="1"/>
          </p:cNvSpPr>
          <p:nvPr>
            <p:ph type="title"/>
          </p:nvPr>
        </p:nvSpPr>
        <p:spPr>
          <a:xfrm>
            <a:off x="672481" y="296671"/>
            <a:ext cx="7807680" cy="1061392"/>
          </a:xfrm>
        </p:spPr>
        <p:txBody>
          <a:bodyPr tIns="41473"/>
          <a:lstStyle/>
          <a:p>
            <a:pP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dirty="0" smtClean="0"/>
              <a:t>Thyroid Cancers</a:t>
            </a:r>
          </a:p>
        </p:txBody>
      </p:sp>
      <p:sp>
        <p:nvSpPr>
          <p:cNvPr id="33795" name="Rectangle 2"/>
          <p:cNvSpPr>
            <a:spLocks noGrp="1" noChangeArrowheads="1"/>
          </p:cNvSpPr>
          <p:nvPr>
            <p:ph type="body" idx="1"/>
          </p:nvPr>
        </p:nvSpPr>
        <p:spPr>
          <a:xfrm>
            <a:off x="653760" y="1585607"/>
            <a:ext cx="7956000" cy="4618564"/>
          </a:xfrm>
        </p:spPr>
        <p:txBody>
          <a:bodyPr lIns="82945" tIns="41473" rIns="82945" bIns="41473">
            <a:normAutofit lnSpcReduction="10000"/>
          </a:bodyPr>
          <a:lstStyle/>
          <a:p>
            <a:pPr>
              <a:buNone/>
              <a:tabLst>
                <a:tab pos="404646" algn="l"/>
                <a:tab pos="812172" algn="l"/>
                <a:tab pos="1219698" algn="l"/>
                <a:tab pos="1627224" algn="l"/>
                <a:tab pos="2034750" algn="l"/>
                <a:tab pos="2442276" algn="l"/>
                <a:tab pos="2849803" algn="l"/>
                <a:tab pos="3257328" algn="l"/>
                <a:tab pos="3664855" algn="l"/>
                <a:tab pos="4072380" algn="l"/>
                <a:tab pos="4479907" algn="l"/>
                <a:tab pos="4887432" algn="l"/>
                <a:tab pos="5294959" algn="l"/>
                <a:tab pos="5702484" algn="l"/>
                <a:tab pos="6110011" algn="l"/>
                <a:tab pos="6517536" algn="l"/>
                <a:tab pos="6925063" algn="l"/>
                <a:tab pos="7332588" algn="l"/>
                <a:tab pos="7740115" algn="l"/>
                <a:tab pos="8147640" algn="l"/>
              </a:tabLst>
            </a:pPr>
            <a:r>
              <a:rPr lang="en-GB" b="1" u="sng" dirty="0" smtClean="0"/>
              <a:t>MALIGNANT</a:t>
            </a:r>
          </a:p>
          <a:p>
            <a:pPr>
              <a:buNone/>
              <a:tabLst>
                <a:tab pos="404646" algn="l"/>
                <a:tab pos="812172" algn="l"/>
                <a:tab pos="1219698" algn="l"/>
                <a:tab pos="1627224" algn="l"/>
                <a:tab pos="2034750" algn="l"/>
                <a:tab pos="2442276" algn="l"/>
                <a:tab pos="2849803" algn="l"/>
                <a:tab pos="3257328" algn="l"/>
                <a:tab pos="3664855" algn="l"/>
                <a:tab pos="4072380" algn="l"/>
                <a:tab pos="4479907" algn="l"/>
                <a:tab pos="4887432" algn="l"/>
                <a:tab pos="5294959" algn="l"/>
                <a:tab pos="5702484" algn="l"/>
                <a:tab pos="6110011" algn="l"/>
                <a:tab pos="6517536" algn="l"/>
                <a:tab pos="6925063" algn="l"/>
                <a:tab pos="7332588" algn="l"/>
                <a:tab pos="7740115" algn="l"/>
                <a:tab pos="8147640" algn="l"/>
              </a:tabLst>
            </a:pPr>
            <a:endParaRPr lang="en-GB" sz="1500" dirty="0" smtClean="0"/>
          </a:p>
          <a:p>
            <a:pPr>
              <a:buNone/>
              <a:tabLst>
                <a:tab pos="404646" algn="l"/>
                <a:tab pos="812172" algn="l"/>
                <a:tab pos="1219698" algn="l"/>
                <a:tab pos="1627224" algn="l"/>
                <a:tab pos="2034750" algn="l"/>
                <a:tab pos="2442276" algn="l"/>
                <a:tab pos="2849803" algn="l"/>
                <a:tab pos="3257328" algn="l"/>
                <a:tab pos="3664855" algn="l"/>
                <a:tab pos="4072380" algn="l"/>
                <a:tab pos="4479907" algn="l"/>
                <a:tab pos="4887432" algn="l"/>
                <a:tab pos="5294959" algn="l"/>
                <a:tab pos="5702484" algn="l"/>
                <a:tab pos="6110011" algn="l"/>
                <a:tab pos="6517536" algn="l"/>
                <a:tab pos="6925063" algn="l"/>
                <a:tab pos="7332588" algn="l"/>
                <a:tab pos="7740115" algn="l"/>
                <a:tab pos="8147640" algn="l"/>
              </a:tabLst>
            </a:pPr>
            <a:r>
              <a:rPr lang="en-GB" dirty="0" smtClean="0"/>
              <a:t>1)		Papillary			- 70%			M:F= 1:3</a:t>
            </a:r>
          </a:p>
          <a:p>
            <a:pPr>
              <a:buNone/>
              <a:tabLst>
                <a:tab pos="404646" algn="l"/>
                <a:tab pos="812172" algn="l"/>
                <a:tab pos="1219698" algn="l"/>
                <a:tab pos="1627224" algn="l"/>
                <a:tab pos="2034750" algn="l"/>
                <a:tab pos="2442276" algn="l"/>
                <a:tab pos="2849803" algn="l"/>
                <a:tab pos="3257328" algn="l"/>
                <a:tab pos="3664855" algn="l"/>
                <a:tab pos="4072380" algn="l"/>
                <a:tab pos="4479907" algn="l"/>
                <a:tab pos="4887432" algn="l"/>
                <a:tab pos="5294959" algn="l"/>
                <a:tab pos="5702484" algn="l"/>
                <a:tab pos="6110011" algn="l"/>
                <a:tab pos="6517536" algn="l"/>
                <a:tab pos="6925063" algn="l"/>
                <a:tab pos="7332588" algn="l"/>
                <a:tab pos="7740115" algn="l"/>
                <a:tab pos="8147640" algn="l"/>
              </a:tabLst>
            </a:pPr>
            <a:r>
              <a:rPr lang="en-GB" dirty="0" smtClean="0"/>
              <a:t>2)	Follicular			- 15%			M:F= 1:3	</a:t>
            </a:r>
          </a:p>
          <a:p>
            <a:pPr>
              <a:buNone/>
              <a:tabLst>
                <a:tab pos="404646" algn="l"/>
                <a:tab pos="812172" algn="l"/>
                <a:tab pos="1219698" algn="l"/>
                <a:tab pos="1627224" algn="l"/>
                <a:tab pos="2034750" algn="l"/>
                <a:tab pos="2442276" algn="l"/>
                <a:tab pos="2849803" algn="l"/>
                <a:tab pos="3257328" algn="l"/>
                <a:tab pos="3664855" algn="l"/>
                <a:tab pos="4072380" algn="l"/>
                <a:tab pos="4479907" algn="l"/>
                <a:tab pos="4887432" algn="l"/>
                <a:tab pos="5294959" algn="l"/>
                <a:tab pos="5702484" algn="l"/>
                <a:tab pos="6110011" algn="l"/>
                <a:tab pos="6517536" algn="l"/>
                <a:tab pos="6925063" algn="l"/>
                <a:tab pos="7332588" algn="l"/>
                <a:tab pos="7740115" algn="l"/>
                <a:tab pos="8147640" algn="l"/>
              </a:tabLst>
            </a:pPr>
            <a:r>
              <a:rPr lang="en-GB" dirty="0" smtClean="0"/>
              <a:t>3)		</a:t>
            </a:r>
            <a:r>
              <a:rPr lang="en-GB" dirty="0" err="1" smtClean="0"/>
              <a:t>Medullary</a:t>
            </a:r>
            <a:r>
              <a:rPr lang="en-GB" dirty="0" smtClean="0"/>
              <a:t>			- 5-10%			</a:t>
            </a:r>
          </a:p>
          <a:p>
            <a:pPr marL="514350" indent="-514350">
              <a:buNone/>
              <a:tabLst>
                <a:tab pos="404646" algn="l"/>
                <a:tab pos="812172" algn="l"/>
                <a:tab pos="1219698" algn="l"/>
                <a:tab pos="1627224" algn="l"/>
                <a:tab pos="2034750" algn="l"/>
                <a:tab pos="2442276" algn="l"/>
                <a:tab pos="2849803" algn="l"/>
                <a:tab pos="3257328" algn="l"/>
                <a:tab pos="3664855" algn="l"/>
                <a:tab pos="4072380" algn="l"/>
                <a:tab pos="4479907" algn="l"/>
                <a:tab pos="4887432" algn="l"/>
                <a:tab pos="5294959" algn="l"/>
                <a:tab pos="5702484" algn="l"/>
                <a:tab pos="6110011" algn="l"/>
                <a:tab pos="6517536" algn="l"/>
                <a:tab pos="6925063" algn="l"/>
                <a:tab pos="7332588" algn="l"/>
                <a:tab pos="7740115" algn="l"/>
                <a:tab pos="8147640" algn="l"/>
              </a:tabLst>
            </a:pPr>
            <a:r>
              <a:rPr lang="en-GB" dirty="0" smtClean="0"/>
              <a:t>4) </a:t>
            </a:r>
            <a:r>
              <a:rPr lang="en-GB" dirty="0" err="1" smtClean="0"/>
              <a:t>Anaplastic</a:t>
            </a:r>
            <a:r>
              <a:rPr lang="en-GB" dirty="0" smtClean="0"/>
              <a:t>			- Rare			R.I.P.</a:t>
            </a:r>
          </a:p>
          <a:p>
            <a:pPr marL="514350" indent="-514350">
              <a:buNone/>
              <a:tabLst>
                <a:tab pos="404646" algn="l"/>
                <a:tab pos="812172" algn="l"/>
                <a:tab pos="1219698" algn="l"/>
                <a:tab pos="1627224" algn="l"/>
                <a:tab pos="2034750" algn="l"/>
                <a:tab pos="2442276" algn="l"/>
                <a:tab pos="2849803" algn="l"/>
                <a:tab pos="3257328" algn="l"/>
                <a:tab pos="3664855" algn="l"/>
                <a:tab pos="4072380" algn="l"/>
                <a:tab pos="4479907" algn="l"/>
                <a:tab pos="4887432" algn="l"/>
                <a:tab pos="5294959" algn="l"/>
                <a:tab pos="5702484" algn="l"/>
                <a:tab pos="6110011" algn="l"/>
                <a:tab pos="6517536" algn="l"/>
                <a:tab pos="6925063" algn="l"/>
                <a:tab pos="7332588" algn="l"/>
                <a:tab pos="7740115" algn="l"/>
                <a:tab pos="8147640" algn="l"/>
              </a:tabLst>
            </a:pPr>
            <a:r>
              <a:rPr lang="en-GB" dirty="0" smtClean="0"/>
              <a:t>Plus:	Lymphoma, </a:t>
            </a:r>
            <a:r>
              <a:rPr lang="en-GB" dirty="0" err="1" smtClean="0"/>
              <a:t>teratoma</a:t>
            </a:r>
            <a:r>
              <a:rPr lang="en-GB" dirty="0" smtClean="0"/>
              <a:t>, </a:t>
            </a:r>
            <a:r>
              <a:rPr lang="en-GB" dirty="0" err="1" smtClean="0"/>
              <a:t>squamous</a:t>
            </a:r>
            <a:r>
              <a:rPr lang="en-GB" dirty="0" smtClean="0"/>
              <a:t> and 2</a:t>
            </a:r>
            <a:r>
              <a:rPr lang="en-GB" baseline="33000" dirty="0" smtClean="0"/>
              <a:t>er</a:t>
            </a:r>
            <a:endParaRPr lang="en-GB" dirty="0" smtClean="0"/>
          </a:p>
          <a:p>
            <a:pPr>
              <a:buNone/>
              <a:tabLst>
                <a:tab pos="404646" algn="l"/>
                <a:tab pos="812172" algn="l"/>
                <a:tab pos="1219698" algn="l"/>
                <a:tab pos="1627224" algn="l"/>
                <a:tab pos="2034750" algn="l"/>
                <a:tab pos="2442276" algn="l"/>
                <a:tab pos="2849803" algn="l"/>
                <a:tab pos="3257328" algn="l"/>
                <a:tab pos="3664855" algn="l"/>
                <a:tab pos="4072380" algn="l"/>
                <a:tab pos="4479907" algn="l"/>
                <a:tab pos="4887432" algn="l"/>
                <a:tab pos="5294959" algn="l"/>
                <a:tab pos="5702484" algn="l"/>
                <a:tab pos="6110011" algn="l"/>
                <a:tab pos="6517536" algn="l"/>
                <a:tab pos="6925063" algn="l"/>
                <a:tab pos="7332588" algn="l"/>
                <a:tab pos="7740115" algn="l"/>
                <a:tab pos="8147640" algn="l"/>
              </a:tabLst>
            </a:pPr>
            <a:endParaRPr lang="en-GB" sz="1500" b="1" dirty="0" smtClean="0"/>
          </a:p>
          <a:p>
            <a:pPr>
              <a:buNone/>
              <a:tabLst>
                <a:tab pos="404646" algn="l"/>
                <a:tab pos="812172" algn="l"/>
                <a:tab pos="1219698" algn="l"/>
                <a:tab pos="1627224" algn="l"/>
                <a:tab pos="2034750" algn="l"/>
                <a:tab pos="2442276" algn="l"/>
                <a:tab pos="2849803" algn="l"/>
                <a:tab pos="3257328" algn="l"/>
                <a:tab pos="3664855" algn="l"/>
                <a:tab pos="4072380" algn="l"/>
                <a:tab pos="4479907" algn="l"/>
                <a:tab pos="4887432" algn="l"/>
                <a:tab pos="5294959" algn="l"/>
                <a:tab pos="5702484" algn="l"/>
                <a:tab pos="6110011" algn="l"/>
                <a:tab pos="6517536" algn="l"/>
                <a:tab pos="6925063" algn="l"/>
                <a:tab pos="7332588" algn="l"/>
                <a:tab pos="7740115" algn="l"/>
                <a:tab pos="8147640" algn="l"/>
              </a:tabLst>
            </a:pPr>
            <a:r>
              <a:rPr lang="en-GB" b="1" dirty="0" smtClean="0"/>
              <a:t>BENIGN</a:t>
            </a:r>
          </a:p>
          <a:p>
            <a:pPr>
              <a:buNone/>
              <a:tabLst>
                <a:tab pos="404646" algn="l"/>
                <a:tab pos="812172" algn="l"/>
                <a:tab pos="1219698" algn="l"/>
                <a:tab pos="1627224" algn="l"/>
                <a:tab pos="2034750" algn="l"/>
                <a:tab pos="2442276" algn="l"/>
                <a:tab pos="2849803" algn="l"/>
                <a:tab pos="3257328" algn="l"/>
                <a:tab pos="3664855" algn="l"/>
                <a:tab pos="4072380" algn="l"/>
                <a:tab pos="4479907" algn="l"/>
                <a:tab pos="4887432" algn="l"/>
                <a:tab pos="5294959" algn="l"/>
                <a:tab pos="5702484" algn="l"/>
                <a:tab pos="6110011" algn="l"/>
                <a:tab pos="6517536" algn="l"/>
                <a:tab pos="6925063" algn="l"/>
                <a:tab pos="7332588" algn="l"/>
                <a:tab pos="7740115" algn="l"/>
                <a:tab pos="8147640" algn="l"/>
              </a:tabLst>
            </a:pPr>
            <a:endParaRPr lang="en-GB" sz="1500" dirty="0" smtClean="0"/>
          </a:p>
          <a:p>
            <a:pPr>
              <a:buNone/>
              <a:tabLst>
                <a:tab pos="404646" algn="l"/>
                <a:tab pos="812172" algn="l"/>
                <a:tab pos="1219698" algn="l"/>
                <a:tab pos="1627224" algn="l"/>
                <a:tab pos="2034750" algn="l"/>
                <a:tab pos="2442276" algn="l"/>
                <a:tab pos="2849803" algn="l"/>
                <a:tab pos="3257328" algn="l"/>
                <a:tab pos="3664855" algn="l"/>
                <a:tab pos="4072380" algn="l"/>
                <a:tab pos="4479907" algn="l"/>
                <a:tab pos="4887432" algn="l"/>
                <a:tab pos="5294959" algn="l"/>
                <a:tab pos="5702484" algn="l"/>
                <a:tab pos="6110011" algn="l"/>
                <a:tab pos="6517536" algn="l"/>
                <a:tab pos="6925063" algn="l"/>
                <a:tab pos="7332588" algn="l"/>
                <a:tab pos="7740115" algn="l"/>
                <a:tab pos="8147640" algn="l"/>
              </a:tabLst>
            </a:pPr>
            <a:r>
              <a:rPr lang="en-GB" dirty="0" smtClean="0"/>
              <a:t>Follicular adenoma, no papillary adenoma</a:t>
            </a:r>
          </a:p>
          <a:p>
            <a:pPr>
              <a:buNone/>
              <a:tabLst>
                <a:tab pos="404646" algn="l"/>
                <a:tab pos="812172" algn="l"/>
                <a:tab pos="1219698" algn="l"/>
                <a:tab pos="1627224" algn="l"/>
                <a:tab pos="2034750" algn="l"/>
                <a:tab pos="2442276" algn="l"/>
                <a:tab pos="2849803" algn="l"/>
                <a:tab pos="3257328" algn="l"/>
                <a:tab pos="3664855" algn="l"/>
                <a:tab pos="4072380" algn="l"/>
                <a:tab pos="4479907" algn="l"/>
                <a:tab pos="4887432" algn="l"/>
                <a:tab pos="5294959" algn="l"/>
                <a:tab pos="5702484" algn="l"/>
                <a:tab pos="6110011" algn="l"/>
                <a:tab pos="6517536" algn="l"/>
                <a:tab pos="6925063" algn="l"/>
                <a:tab pos="7332588" algn="l"/>
                <a:tab pos="7740115" algn="l"/>
                <a:tab pos="8147640" algn="l"/>
              </a:tabLst>
            </a:pPr>
            <a:endParaRPr lang="en-GB" sz="1500" dirty="0" smtClean="0"/>
          </a:p>
          <a:p>
            <a:pPr lvl="2">
              <a:buNone/>
              <a:tabLst>
                <a:tab pos="404646" algn="l"/>
                <a:tab pos="812172" algn="l"/>
                <a:tab pos="1219698" algn="l"/>
                <a:tab pos="1627224" algn="l"/>
                <a:tab pos="2034750" algn="l"/>
                <a:tab pos="2442276" algn="l"/>
                <a:tab pos="2849803" algn="l"/>
                <a:tab pos="3257328" algn="l"/>
                <a:tab pos="3664855" algn="l"/>
                <a:tab pos="4072380" algn="l"/>
                <a:tab pos="4479907" algn="l"/>
                <a:tab pos="4887432" algn="l"/>
                <a:tab pos="5294959" algn="l"/>
                <a:tab pos="5702484" algn="l"/>
                <a:tab pos="6110011" algn="l"/>
                <a:tab pos="6517536" algn="l"/>
                <a:tab pos="6925063" algn="l"/>
                <a:tab pos="7332588" algn="l"/>
                <a:tab pos="7740115" algn="l"/>
                <a:tab pos="8147640" algn="l"/>
              </a:tabLst>
            </a:pPr>
            <a:endParaRPr lang="en-GB" sz="2900" dirty="0" smtClean="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
          <p:cNvSpPr>
            <a:spLocks noGrp="1" noChangeArrowheads="1"/>
          </p:cNvSpPr>
          <p:nvPr>
            <p:ph type="title"/>
          </p:nvPr>
        </p:nvSpPr>
        <p:spPr>
          <a:xfrm>
            <a:off x="653761" y="322594"/>
            <a:ext cx="7809120" cy="896606"/>
          </a:xfrm>
        </p:spPr>
        <p:txBody>
          <a:bodyPr/>
          <a:lstStyle/>
          <a:p>
            <a:pP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dirty="0" smtClean="0"/>
              <a:t>Basic Anatomy</a:t>
            </a:r>
          </a:p>
        </p:txBody>
      </p:sp>
      <p:pic>
        <p:nvPicPr>
          <p:cNvPr id="7171" name="Picture 2"/>
          <p:cNvPicPr>
            <a:picLocks noChangeAspect="1" noChangeArrowheads="1"/>
          </p:cNvPicPr>
          <p:nvPr/>
        </p:nvPicPr>
        <p:blipFill>
          <a:blip r:embed="rId3"/>
          <a:srcRect/>
          <a:stretch>
            <a:fillRect/>
          </a:stretch>
        </p:blipFill>
        <p:spPr bwMode="auto">
          <a:xfrm>
            <a:off x="2776321" y="1306218"/>
            <a:ext cx="4082400" cy="5062131"/>
          </a:xfrm>
          <a:prstGeom prst="rect">
            <a:avLst/>
          </a:prstGeom>
          <a:noFill/>
          <a:ln w="9525">
            <a:noFill/>
            <a:round/>
            <a:headEnd/>
            <a:tailEnd/>
          </a:ln>
        </p:spPr>
      </p:pic>
      <p:sp>
        <p:nvSpPr>
          <p:cNvPr id="8195" name="Text Box 3"/>
          <p:cNvSpPr txBox="1">
            <a:spLocks noChangeArrowheads="1"/>
          </p:cNvSpPr>
          <p:nvPr/>
        </p:nvSpPr>
        <p:spPr bwMode="auto">
          <a:xfrm>
            <a:off x="326881" y="1633132"/>
            <a:ext cx="2122560" cy="1306218"/>
          </a:xfrm>
          <a:prstGeom prst="rect">
            <a:avLst/>
          </a:prstGeom>
          <a:noFill/>
          <a:ln w="9525">
            <a:noFill/>
            <a:round/>
            <a:headEnd/>
            <a:tailEnd/>
          </a:ln>
        </p:spPr>
        <p:txBody>
          <a:bodyPr lIns="0" tIns="0" rIns="0" bIns="0"/>
          <a:lstStyle/>
          <a:p>
            <a:pPr marL="390246" indent="-293764" algn="ctr">
              <a:lnSpc>
                <a:spcPct val="95000"/>
              </a:lnSpc>
              <a:buClr>
                <a:srgbClr val="E6E6E6"/>
              </a:buClr>
              <a:tabLst>
                <a:tab pos="390246" algn="l"/>
                <a:tab pos="796332" algn="l"/>
                <a:tab pos="1203858" algn="l"/>
                <a:tab pos="1611384" algn="l"/>
                <a:tab pos="2018910" algn="l"/>
                <a:tab pos="2426436" algn="l"/>
                <a:tab pos="2833962" algn="l"/>
                <a:tab pos="3241488" algn="l"/>
                <a:tab pos="3649014" algn="l"/>
                <a:tab pos="4056540" algn="l"/>
                <a:tab pos="4464066" algn="l"/>
                <a:tab pos="4871592" algn="l"/>
                <a:tab pos="5279118" algn="l"/>
                <a:tab pos="5686644" algn="l"/>
                <a:tab pos="6094170" algn="l"/>
                <a:tab pos="6501696" algn="l"/>
                <a:tab pos="6909222" algn="l"/>
                <a:tab pos="7316748" algn="l"/>
                <a:tab pos="7724274" algn="l"/>
                <a:tab pos="8131800" algn="l"/>
                <a:tab pos="8539326" algn="l"/>
              </a:tabLst>
            </a:pPr>
            <a:r>
              <a:rPr lang="en-GB" sz="2900" dirty="0" err="1" smtClean="0">
                <a:latin typeface="Times New Roman" pitchFamily="18" charset="0"/>
              </a:rPr>
              <a:t>Sternocleidomastoid</a:t>
            </a:r>
            <a:endParaRPr lang="en-GB" sz="2900" dirty="0" smtClean="0">
              <a:latin typeface="Times New Roman" pitchFamily="18" charset="0"/>
            </a:endParaRPr>
          </a:p>
          <a:p>
            <a:pPr marL="390246" indent="-293764" algn="ctr">
              <a:lnSpc>
                <a:spcPct val="95000"/>
              </a:lnSpc>
              <a:buClr>
                <a:srgbClr val="E6E6E6"/>
              </a:buClr>
              <a:tabLst>
                <a:tab pos="390246" algn="l"/>
                <a:tab pos="796332" algn="l"/>
                <a:tab pos="1203858" algn="l"/>
                <a:tab pos="1611384" algn="l"/>
                <a:tab pos="2018910" algn="l"/>
                <a:tab pos="2426436" algn="l"/>
                <a:tab pos="2833962" algn="l"/>
                <a:tab pos="3241488" algn="l"/>
                <a:tab pos="3649014" algn="l"/>
                <a:tab pos="4056540" algn="l"/>
                <a:tab pos="4464066" algn="l"/>
                <a:tab pos="4871592" algn="l"/>
                <a:tab pos="5279118" algn="l"/>
                <a:tab pos="5686644" algn="l"/>
                <a:tab pos="6094170" algn="l"/>
                <a:tab pos="6501696" algn="l"/>
                <a:tab pos="6909222" algn="l"/>
                <a:tab pos="7316748" algn="l"/>
                <a:tab pos="7724274" algn="l"/>
                <a:tab pos="8131800" algn="l"/>
                <a:tab pos="8539326" algn="l"/>
              </a:tabLst>
            </a:pPr>
            <a:r>
              <a:rPr lang="en-GB" sz="2900" dirty="0" smtClean="0">
                <a:latin typeface="Times New Roman" pitchFamily="18" charset="0"/>
              </a:rPr>
              <a:t>muscle</a:t>
            </a:r>
            <a:endParaRPr lang="en-GB" sz="2900" dirty="0">
              <a:latin typeface="Times New Roman" pitchFamily="18" charset="0"/>
            </a:endParaRPr>
          </a:p>
        </p:txBody>
      </p:sp>
      <p:sp>
        <p:nvSpPr>
          <p:cNvPr id="8196" name="Line 4"/>
          <p:cNvSpPr>
            <a:spLocks noChangeShapeType="1"/>
          </p:cNvSpPr>
          <p:nvPr/>
        </p:nvSpPr>
        <p:spPr bwMode="auto">
          <a:xfrm>
            <a:off x="2122560" y="2285520"/>
            <a:ext cx="2122560" cy="1306217"/>
          </a:xfrm>
          <a:prstGeom prst="line">
            <a:avLst/>
          </a:prstGeom>
          <a:noFill/>
          <a:ln w="72000">
            <a:solidFill>
              <a:srgbClr val="FF9966"/>
            </a:solidFill>
            <a:round/>
            <a:headEnd/>
            <a:tailEnd type="triangle" w="med" len="med"/>
          </a:ln>
        </p:spPr>
        <p:txBody>
          <a:bodyPr lIns="82945" tIns="41473" rIns="82945" bIns="41473"/>
          <a:lstStyle/>
          <a:p>
            <a:endParaRPr lang="en-US"/>
          </a:p>
        </p:txBody>
      </p:sp>
      <p:pic>
        <p:nvPicPr>
          <p:cNvPr id="8197" name="Picture 5"/>
          <p:cNvPicPr>
            <a:picLocks noChangeAspect="1" noChangeArrowheads="1"/>
          </p:cNvPicPr>
          <p:nvPr/>
        </p:nvPicPr>
        <p:blipFill>
          <a:blip r:embed="rId4"/>
          <a:srcRect/>
          <a:stretch>
            <a:fillRect/>
          </a:stretch>
        </p:blipFill>
        <p:spPr bwMode="auto">
          <a:xfrm>
            <a:off x="4082400" y="3591737"/>
            <a:ext cx="816480" cy="2449698"/>
          </a:xfrm>
          <a:prstGeom prst="rect">
            <a:avLst/>
          </a:prstGeom>
          <a:noFill/>
          <a:ln w="9525">
            <a:noFill/>
            <a:round/>
            <a:headEnd/>
            <a:tailEnd/>
          </a:ln>
        </p:spPr>
      </p:pic>
      <p:sp>
        <p:nvSpPr>
          <p:cNvPr id="7175" name="Text Box 6"/>
          <p:cNvSpPr txBox="1">
            <a:spLocks noChangeArrowheads="1"/>
          </p:cNvSpPr>
          <p:nvPr/>
        </p:nvSpPr>
        <p:spPr bwMode="auto">
          <a:xfrm>
            <a:off x="7076160" y="4245566"/>
            <a:ext cx="2067840" cy="819446"/>
          </a:xfrm>
          <a:prstGeom prst="rect">
            <a:avLst/>
          </a:prstGeom>
          <a:noFill/>
          <a:ln w="9525">
            <a:noFill/>
            <a:round/>
            <a:headEnd/>
            <a:tailEnd/>
          </a:ln>
        </p:spPr>
        <p:txBody>
          <a:bodyPr wrap="none" lIns="82945" tIns="41473" rIns="82945" bIns="41473" anchor="ctr"/>
          <a:lstStyle/>
          <a:p>
            <a:endParaRPr lang="en-US"/>
          </a:p>
        </p:txBody>
      </p:sp>
      <p:grpSp>
        <p:nvGrpSpPr>
          <p:cNvPr id="2" name="Group 7"/>
          <p:cNvGrpSpPr>
            <a:grpSpLocks/>
          </p:cNvGrpSpPr>
          <p:nvPr/>
        </p:nvGrpSpPr>
        <p:grpSpPr bwMode="auto">
          <a:xfrm>
            <a:off x="4572000" y="3755914"/>
            <a:ext cx="1467360" cy="2121343"/>
            <a:chOff x="3175" y="2608"/>
            <a:chExt cx="1019" cy="1473"/>
          </a:xfrm>
        </p:grpSpPr>
        <p:pic>
          <p:nvPicPr>
            <p:cNvPr id="7185" name="Picture 8"/>
            <p:cNvPicPr>
              <a:picLocks noChangeAspect="1" noChangeArrowheads="1"/>
            </p:cNvPicPr>
            <p:nvPr/>
          </p:nvPicPr>
          <p:blipFill>
            <a:blip r:embed="rId5"/>
            <a:srcRect/>
            <a:stretch>
              <a:fillRect/>
            </a:stretch>
          </p:blipFill>
          <p:spPr bwMode="auto">
            <a:xfrm>
              <a:off x="3175" y="2608"/>
              <a:ext cx="454" cy="1474"/>
            </a:xfrm>
            <a:prstGeom prst="rect">
              <a:avLst/>
            </a:prstGeom>
            <a:noFill/>
            <a:ln w="9525">
              <a:noFill/>
              <a:round/>
              <a:headEnd/>
              <a:tailEnd/>
            </a:ln>
          </p:spPr>
        </p:pic>
        <p:pic>
          <p:nvPicPr>
            <p:cNvPr id="7186" name="Picture 9"/>
            <p:cNvPicPr>
              <a:picLocks noChangeAspect="1" noChangeArrowheads="1"/>
            </p:cNvPicPr>
            <p:nvPr/>
          </p:nvPicPr>
          <p:blipFill>
            <a:blip r:embed="rId6"/>
            <a:srcRect/>
            <a:stretch>
              <a:fillRect/>
            </a:stretch>
          </p:blipFill>
          <p:spPr bwMode="auto">
            <a:xfrm>
              <a:off x="3628" y="2608"/>
              <a:ext cx="567" cy="1474"/>
            </a:xfrm>
            <a:prstGeom prst="rect">
              <a:avLst/>
            </a:prstGeom>
            <a:noFill/>
            <a:ln w="9525">
              <a:noFill/>
              <a:round/>
              <a:headEnd/>
              <a:tailEnd/>
            </a:ln>
          </p:spPr>
        </p:pic>
      </p:grpSp>
      <p:sp>
        <p:nvSpPr>
          <p:cNvPr id="8202" name="Text Box 10"/>
          <p:cNvSpPr txBox="1">
            <a:spLocks noChangeArrowheads="1"/>
          </p:cNvSpPr>
          <p:nvPr/>
        </p:nvSpPr>
        <p:spPr bwMode="auto">
          <a:xfrm>
            <a:off x="5867400" y="3124200"/>
            <a:ext cx="3276600" cy="1828800"/>
          </a:xfrm>
          <a:prstGeom prst="rect">
            <a:avLst/>
          </a:prstGeom>
          <a:noFill/>
          <a:ln w="9525">
            <a:noFill/>
            <a:round/>
            <a:headEnd/>
            <a:tailEnd/>
          </a:ln>
        </p:spPr>
        <p:txBody>
          <a:bodyPr lIns="0" tIns="0" rIns="0" bIns="0"/>
          <a:lstStyle/>
          <a:p>
            <a:pPr marL="781932" lvl="1" indent="-259204">
              <a:lnSpc>
                <a:spcPct val="95000"/>
              </a:lnSpc>
              <a:buClr>
                <a:srgbClr val="E6E6E6"/>
              </a:buClr>
              <a:buSzPct val="75000"/>
              <a:tabLst>
                <a:tab pos="781932" algn="l"/>
                <a:tab pos="1188018" algn="l"/>
                <a:tab pos="1595544" algn="l"/>
                <a:tab pos="2003070" algn="l"/>
                <a:tab pos="2410596" algn="l"/>
                <a:tab pos="2818122" algn="l"/>
                <a:tab pos="3225648" algn="l"/>
                <a:tab pos="3633174" algn="l"/>
                <a:tab pos="4040700" algn="l"/>
                <a:tab pos="4448226" algn="l"/>
                <a:tab pos="4855752" algn="l"/>
                <a:tab pos="5263278" algn="l"/>
                <a:tab pos="5670804" algn="l"/>
                <a:tab pos="6078330" algn="l"/>
                <a:tab pos="6485856" algn="l"/>
                <a:tab pos="6893382" algn="l"/>
                <a:tab pos="7300908" algn="l"/>
                <a:tab pos="7708434" algn="l"/>
                <a:tab pos="8115960" algn="l"/>
                <a:tab pos="8523486" algn="l"/>
                <a:tab pos="8931012" algn="l"/>
              </a:tabLst>
            </a:pPr>
            <a:r>
              <a:rPr lang="en-GB" sz="2900" dirty="0" smtClean="0">
                <a:latin typeface="Times New Roman" pitchFamily="18" charset="0"/>
              </a:rPr>
              <a:t>       </a:t>
            </a:r>
            <a:r>
              <a:rPr lang="en-GB" sz="2900" dirty="0" err="1" smtClean="0">
                <a:latin typeface="Times New Roman" pitchFamily="18" charset="0"/>
              </a:rPr>
              <a:t>Submental</a:t>
            </a:r>
            <a:endParaRPr lang="en-GB" sz="2900" dirty="0" smtClean="0">
              <a:latin typeface="Times New Roman" pitchFamily="18" charset="0"/>
            </a:endParaRPr>
          </a:p>
          <a:p>
            <a:pPr marL="781932" lvl="1" indent="-259204">
              <a:lnSpc>
                <a:spcPct val="95000"/>
              </a:lnSpc>
              <a:buClr>
                <a:srgbClr val="E6E6E6"/>
              </a:buClr>
              <a:buSzPct val="75000"/>
              <a:tabLst>
                <a:tab pos="781932" algn="l"/>
                <a:tab pos="1188018" algn="l"/>
                <a:tab pos="1595544" algn="l"/>
                <a:tab pos="2003070" algn="l"/>
                <a:tab pos="2410596" algn="l"/>
                <a:tab pos="2818122" algn="l"/>
                <a:tab pos="3225648" algn="l"/>
                <a:tab pos="3633174" algn="l"/>
                <a:tab pos="4040700" algn="l"/>
                <a:tab pos="4448226" algn="l"/>
                <a:tab pos="4855752" algn="l"/>
                <a:tab pos="5263278" algn="l"/>
                <a:tab pos="5670804" algn="l"/>
                <a:tab pos="6078330" algn="l"/>
                <a:tab pos="6485856" algn="l"/>
                <a:tab pos="6893382" algn="l"/>
                <a:tab pos="7300908" algn="l"/>
                <a:tab pos="7708434" algn="l"/>
                <a:tab pos="8115960" algn="l"/>
                <a:tab pos="8523486" algn="l"/>
                <a:tab pos="8931012" algn="l"/>
              </a:tabLst>
            </a:pPr>
            <a:r>
              <a:rPr lang="en-GB" sz="2900" dirty="0" smtClean="0">
                <a:latin typeface="Times New Roman" pitchFamily="18" charset="0"/>
              </a:rPr>
              <a:t>     </a:t>
            </a:r>
            <a:r>
              <a:rPr lang="en-GB" sz="2900" dirty="0" err="1" smtClean="0">
                <a:latin typeface="Times New Roman" pitchFamily="18" charset="0"/>
              </a:rPr>
              <a:t>Submandibular</a:t>
            </a:r>
            <a:endParaRPr lang="en-GB" sz="2900" dirty="0" smtClean="0">
              <a:latin typeface="Times New Roman" pitchFamily="18" charset="0"/>
            </a:endParaRPr>
          </a:p>
          <a:p>
            <a:pPr marL="781932" lvl="1" indent="-259204">
              <a:lnSpc>
                <a:spcPct val="95000"/>
              </a:lnSpc>
              <a:buClr>
                <a:srgbClr val="E6E6E6"/>
              </a:buClr>
              <a:buSzPct val="75000"/>
              <a:tabLst>
                <a:tab pos="781932" algn="l"/>
                <a:tab pos="1188018" algn="l"/>
                <a:tab pos="1595544" algn="l"/>
                <a:tab pos="2003070" algn="l"/>
                <a:tab pos="2410596" algn="l"/>
                <a:tab pos="2818122" algn="l"/>
                <a:tab pos="3225648" algn="l"/>
                <a:tab pos="3633174" algn="l"/>
                <a:tab pos="4040700" algn="l"/>
                <a:tab pos="4448226" algn="l"/>
                <a:tab pos="4855752" algn="l"/>
                <a:tab pos="5263278" algn="l"/>
                <a:tab pos="5670804" algn="l"/>
                <a:tab pos="6078330" algn="l"/>
                <a:tab pos="6485856" algn="l"/>
                <a:tab pos="6893382" algn="l"/>
                <a:tab pos="7300908" algn="l"/>
                <a:tab pos="7708434" algn="l"/>
                <a:tab pos="8115960" algn="l"/>
                <a:tab pos="8523486" algn="l"/>
                <a:tab pos="8931012" algn="l"/>
              </a:tabLst>
            </a:pPr>
            <a:r>
              <a:rPr lang="en-GB" sz="2900" dirty="0" smtClean="0">
                <a:latin typeface="Times New Roman" pitchFamily="18" charset="0"/>
              </a:rPr>
              <a:t>            muscular          </a:t>
            </a:r>
            <a:endParaRPr lang="en-GB" sz="2900" dirty="0">
              <a:latin typeface="Times New Roman" pitchFamily="18" charset="0"/>
            </a:endParaRPr>
          </a:p>
          <a:p>
            <a:pPr marL="1565304" lvl="3">
              <a:lnSpc>
                <a:spcPct val="95000"/>
              </a:lnSpc>
              <a:buClr>
                <a:srgbClr val="E6E6E6"/>
              </a:buClr>
              <a:buSzPct val="75000"/>
              <a:buFont typeface="Symbol" charset="2"/>
              <a:buChar char=""/>
              <a:tabLst>
                <a:tab pos="781932" algn="l"/>
                <a:tab pos="1188018" algn="l"/>
                <a:tab pos="1595544" algn="l"/>
                <a:tab pos="2003070" algn="l"/>
                <a:tab pos="2410596" algn="l"/>
                <a:tab pos="2818122" algn="l"/>
                <a:tab pos="3225648" algn="l"/>
                <a:tab pos="3633174" algn="l"/>
                <a:tab pos="4040700" algn="l"/>
                <a:tab pos="4448226" algn="l"/>
                <a:tab pos="4855752" algn="l"/>
                <a:tab pos="5263278" algn="l"/>
                <a:tab pos="5670804" algn="l"/>
                <a:tab pos="6078330" algn="l"/>
                <a:tab pos="6485856" algn="l"/>
                <a:tab pos="6893382" algn="l"/>
                <a:tab pos="7300908" algn="l"/>
                <a:tab pos="7708434" algn="l"/>
                <a:tab pos="8115960" algn="l"/>
                <a:tab pos="8523486" algn="l"/>
                <a:tab pos="8931012" algn="l"/>
              </a:tabLst>
            </a:pPr>
            <a:r>
              <a:rPr lang="en-GB" sz="2900" dirty="0" smtClean="0">
                <a:latin typeface="Times New Roman" pitchFamily="18" charset="0"/>
              </a:rPr>
              <a:t>Carotid</a:t>
            </a:r>
            <a:endParaRPr lang="en-GB" sz="2900" dirty="0">
              <a:latin typeface="Times New Roman" pitchFamily="18" charset="0"/>
            </a:endParaRPr>
          </a:p>
          <a:p>
            <a:pPr marL="1565304" lvl="3">
              <a:lnSpc>
                <a:spcPct val="95000"/>
              </a:lnSpc>
              <a:buClr>
                <a:srgbClr val="E6E6E6"/>
              </a:buClr>
              <a:buSzPct val="75000"/>
              <a:buFont typeface="Symbol" charset="2"/>
              <a:buChar char=""/>
              <a:tabLst>
                <a:tab pos="781932" algn="l"/>
                <a:tab pos="1188018" algn="l"/>
                <a:tab pos="1595544" algn="l"/>
                <a:tab pos="2003070" algn="l"/>
                <a:tab pos="2410596" algn="l"/>
                <a:tab pos="2818122" algn="l"/>
                <a:tab pos="3225648" algn="l"/>
                <a:tab pos="3633174" algn="l"/>
                <a:tab pos="4040700" algn="l"/>
                <a:tab pos="4448226" algn="l"/>
                <a:tab pos="4855752" algn="l"/>
                <a:tab pos="5263278" algn="l"/>
                <a:tab pos="5670804" algn="l"/>
                <a:tab pos="6078330" algn="l"/>
                <a:tab pos="6485856" algn="l"/>
                <a:tab pos="6893382" algn="l"/>
                <a:tab pos="7300908" algn="l"/>
                <a:tab pos="7708434" algn="l"/>
                <a:tab pos="8115960" algn="l"/>
                <a:tab pos="8523486" algn="l"/>
                <a:tab pos="8931012" algn="l"/>
              </a:tabLst>
            </a:pPr>
            <a:endParaRPr lang="en-GB" sz="2900" dirty="0">
              <a:solidFill>
                <a:srgbClr val="E6E6E6"/>
              </a:solidFill>
              <a:latin typeface="Times New Roman" pitchFamily="18" charset="0"/>
            </a:endParaRPr>
          </a:p>
        </p:txBody>
      </p:sp>
      <p:sp>
        <p:nvSpPr>
          <p:cNvPr id="8204" name="Line 12"/>
          <p:cNvSpPr>
            <a:spLocks noChangeShapeType="1"/>
          </p:cNvSpPr>
          <p:nvPr/>
        </p:nvSpPr>
        <p:spPr bwMode="auto">
          <a:xfrm>
            <a:off x="1981200" y="4899394"/>
            <a:ext cx="2362200" cy="282205"/>
          </a:xfrm>
          <a:prstGeom prst="line">
            <a:avLst/>
          </a:prstGeom>
          <a:noFill/>
          <a:ln w="72000">
            <a:solidFill>
              <a:srgbClr val="FF9966"/>
            </a:solidFill>
            <a:round/>
            <a:headEnd/>
            <a:tailEnd type="triangle" w="med" len="med"/>
          </a:ln>
        </p:spPr>
        <p:txBody>
          <a:bodyPr lIns="82945" tIns="41473" rIns="82945" bIns="41473"/>
          <a:lstStyle/>
          <a:p>
            <a:endParaRPr lang="en-US"/>
          </a:p>
        </p:txBody>
      </p:sp>
      <p:sp>
        <p:nvSpPr>
          <p:cNvPr id="8205" name="Text Box 13"/>
          <p:cNvSpPr txBox="1">
            <a:spLocks noChangeArrowheads="1"/>
          </p:cNvSpPr>
          <p:nvPr/>
        </p:nvSpPr>
        <p:spPr bwMode="auto">
          <a:xfrm>
            <a:off x="326881" y="4408303"/>
            <a:ext cx="1632960" cy="904415"/>
          </a:xfrm>
          <a:prstGeom prst="rect">
            <a:avLst/>
          </a:prstGeom>
          <a:noFill/>
          <a:ln w="9525">
            <a:noFill/>
            <a:round/>
            <a:headEnd/>
            <a:tailEnd/>
          </a:ln>
        </p:spPr>
        <p:txBody>
          <a:bodyPr lIns="81639" tIns="40820" rIns="81639" bIns="40820"/>
          <a:lstStyle/>
          <a:p>
            <a:pP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sz="2900" dirty="0">
                <a:latin typeface="Times New Roman" pitchFamily="18" charset="0"/>
              </a:rPr>
              <a:t>Posterior</a:t>
            </a:r>
          </a:p>
          <a:p>
            <a:pP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sz="2900" dirty="0">
                <a:latin typeface="Times New Roman" pitchFamily="18" charset="0"/>
              </a:rPr>
              <a:t>Triangle</a:t>
            </a:r>
          </a:p>
        </p:txBody>
      </p:sp>
      <p:sp>
        <p:nvSpPr>
          <p:cNvPr id="8206" name="Line 14"/>
          <p:cNvSpPr>
            <a:spLocks noChangeShapeType="1"/>
          </p:cNvSpPr>
          <p:nvPr/>
        </p:nvSpPr>
        <p:spPr bwMode="auto">
          <a:xfrm flipH="1">
            <a:off x="5486399" y="2057400"/>
            <a:ext cx="2057399" cy="2209800"/>
          </a:xfrm>
          <a:prstGeom prst="line">
            <a:avLst/>
          </a:prstGeom>
          <a:noFill/>
          <a:ln w="72000">
            <a:solidFill>
              <a:srgbClr val="FF9966"/>
            </a:solidFill>
            <a:round/>
            <a:headEnd/>
            <a:tailEnd type="triangle" w="med" len="med"/>
          </a:ln>
        </p:spPr>
        <p:txBody>
          <a:bodyPr lIns="82945" tIns="41473" rIns="82945" bIns="41473"/>
          <a:lstStyle/>
          <a:p>
            <a:endParaRPr lang="en-US"/>
          </a:p>
        </p:txBody>
      </p:sp>
      <p:sp>
        <p:nvSpPr>
          <p:cNvPr id="8207" name="Text Box 15"/>
          <p:cNvSpPr txBox="1">
            <a:spLocks noChangeArrowheads="1"/>
          </p:cNvSpPr>
          <p:nvPr/>
        </p:nvSpPr>
        <p:spPr bwMode="auto">
          <a:xfrm>
            <a:off x="7239000" y="990600"/>
            <a:ext cx="1632960" cy="904415"/>
          </a:xfrm>
          <a:prstGeom prst="rect">
            <a:avLst/>
          </a:prstGeom>
          <a:noFill/>
          <a:ln w="9525">
            <a:noFill/>
            <a:round/>
            <a:headEnd/>
            <a:tailEnd/>
          </a:ln>
        </p:spPr>
        <p:txBody>
          <a:bodyPr lIns="81639" tIns="40820" rIns="81639" bIns="40820"/>
          <a:lstStyle/>
          <a:p>
            <a:pP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sz="2900" dirty="0">
                <a:latin typeface="Times New Roman" pitchFamily="18" charset="0"/>
              </a:rPr>
              <a:t>Anterior</a:t>
            </a:r>
          </a:p>
          <a:p>
            <a:pP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sz="2900" dirty="0">
                <a:latin typeface="Times New Roman" pitchFamily="18" charset="0"/>
              </a:rPr>
              <a:t>Triangle</a:t>
            </a:r>
          </a:p>
        </p:txBody>
      </p:sp>
      <p:sp>
        <p:nvSpPr>
          <p:cNvPr id="8208" name="Text Box 16"/>
          <p:cNvSpPr txBox="1">
            <a:spLocks noChangeArrowheads="1"/>
          </p:cNvSpPr>
          <p:nvPr/>
        </p:nvSpPr>
        <p:spPr bwMode="auto">
          <a:xfrm>
            <a:off x="7184161" y="5711640"/>
            <a:ext cx="1632960" cy="492532"/>
          </a:xfrm>
          <a:prstGeom prst="rect">
            <a:avLst/>
          </a:prstGeom>
          <a:noFill/>
          <a:ln w="9525">
            <a:noFill/>
            <a:round/>
            <a:headEnd/>
            <a:tailEnd/>
          </a:ln>
        </p:spPr>
        <p:txBody>
          <a:bodyPr lIns="81639" tIns="40820" rIns="81639" bIns="40820"/>
          <a:lstStyle/>
          <a:p>
            <a:pP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sz="2900" dirty="0">
                <a:latin typeface="Times New Roman" pitchFamily="18" charset="0"/>
              </a:rPr>
              <a:t>Clavicle</a:t>
            </a:r>
          </a:p>
        </p:txBody>
      </p:sp>
      <p:sp>
        <p:nvSpPr>
          <p:cNvPr id="8209" name="Line 17"/>
          <p:cNvSpPr>
            <a:spLocks noChangeShapeType="1"/>
          </p:cNvSpPr>
          <p:nvPr/>
        </p:nvSpPr>
        <p:spPr bwMode="auto">
          <a:xfrm flipH="1">
            <a:off x="5156641" y="6041435"/>
            <a:ext cx="2028960" cy="162737"/>
          </a:xfrm>
          <a:prstGeom prst="line">
            <a:avLst/>
          </a:prstGeom>
          <a:noFill/>
          <a:ln w="72000">
            <a:solidFill>
              <a:srgbClr val="FF9966"/>
            </a:solidFill>
            <a:round/>
            <a:headEnd/>
            <a:tailEnd type="triangle" w="med" len="med"/>
          </a:ln>
        </p:spPr>
        <p:txBody>
          <a:bodyPr lIns="82945" tIns="41473" rIns="82945" bIns="41473"/>
          <a:lstStyle/>
          <a:p>
            <a:endParaRPr lang="en-US"/>
          </a:p>
        </p:txBody>
      </p:sp>
      <p:sp>
        <p:nvSpPr>
          <p:cNvPr id="19" name="Down Arrow 18"/>
          <p:cNvSpPr/>
          <p:nvPr/>
        </p:nvSpPr>
        <p:spPr>
          <a:xfrm>
            <a:off x="7696200" y="2133600"/>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fill="hold" grpId="0" nodeType="clickEffect">
                                  <p:stCondLst>
                                    <p:cond delay="0"/>
                                  </p:stCondLst>
                                  <p:childTnLst>
                                    <p:set>
                                      <p:cBhvr additive="repl">
                                        <p:cTn id="6" dur="1" fill="hold">
                                          <p:stCondLst>
                                            <p:cond delay="0"/>
                                          </p:stCondLst>
                                        </p:cTn>
                                        <p:tgtEl>
                                          <p:spTgt spid="820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additive="repl">
                                        <p:cTn id="10" dur="1" fill="hold">
                                          <p:stCondLst>
                                            <p:cond delay="0"/>
                                          </p:stCondLst>
                                        </p:cTn>
                                        <p:tgtEl>
                                          <p:spTgt spid="820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grpId="0" nodeType="clickEffect">
                                  <p:stCondLst>
                                    <p:cond delay="0"/>
                                  </p:stCondLst>
                                  <p:childTnLst>
                                    <p:set>
                                      <p:cBhvr additive="repl">
                                        <p:cTn id="14" dur="1" fill="hold">
                                          <p:stCondLst>
                                            <p:cond delay="0"/>
                                          </p:stCondLst>
                                        </p:cTn>
                                        <p:tgtEl>
                                          <p:spTgt spid="819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additive="repl">
                                        <p:cTn id="18" dur="1" fill="hold">
                                          <p:stCondLst>
                                            <p:cond delay="0"/>
                                          </p:stCondLst>
                                        </p:cTn>
                                        <p:tgtEl>
                                          <p:spTgt spid="819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additive="repl">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fill="hold" grpId="0" nodeType="clickEffect">
                                  <p:stCondLst>
                                    <p:cond delay="0"/>
                                  </p:stCondLst>
                                  <p:childTnLst>
                                    <p:set>
                                      <p:cBhvr additive="repl">
                                        <p:cTn id="26" dur="1" fill="hold">
                                          <p:stCondLst>
                                            <p:cond delay="0"/>
                                          </p:stCondLst>
                                        </p:cTn>
                                        <p:tgtEl>
                                          <p:spTgt spid="820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fill="hold" nodeType="clickEffect">
                                  <p:stCondLst>
                                    <p:cond delay="0"/>
                                  </p:stCondLst>
                                  <p:childTnLst>
                                    <p:set>
                                      <p:cBhvr additive="repl">
                                        <p:cTn id="30" dur="1" fill="hold">
                                          <p:stCondLst>
                                            <p:cond delay="0"/>
                                          </p:stCondLst>
                                        </p:cTn>
                                        <p:tgtEl>
                                          <p:spTgt spid="820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fill="hold" nodeType="clickEffect">
                                  <p:stCondLst>
                                    <p:cond delay="0"/>
                                  </p:stCondLst>
                                  <p:childTnLst>
                                    <p:set>
                                      <p:cBhvr additive="repl">
                                        <p:cTn id="34" dur="1" fill="hold">
                                          <p:stCondLst>
                                            <p:cond delay="0"/>
                                          </p:stCondLst>
                                        </p:cTn>
                                        <p:tgtEl>
                                          <p:spTgt spid="8197"/>
                                        </p:tgtEl>
                                        <p:attrNameLst>
                                          <p:attrName>style.visibility</p:attrName>
                                        </p:attrNameLst>
                                      </p:cBhvr>
                                      <p:to>
                                        <p:strVal val="visible"/>
                                      </p:to>
                                    </p:set>
                                  </p:childTnLst>
                                </p:cTn>
                              </p:par>
                              <p:par>
                                <p:cTn id="35" presetID="1" presetClass="entr" fill="hold" grpId="0" nodeType="withEffect">
                                  <p:stCondLst>
                                    <p:cond delay="0"/>
                                  </p:stCondLst>
                                  <p:childTnLst>
                                    <p:set>
                                      <p:cBhvr additive="repl">
                                        <p:cTn id="36" dur="1" fill="hold">
                                          <p:stCondLst>
                                            <p:cond delay="0"/>
                                          </p:stCondLst>
                                        </p:cTn>
                                        <p:tgtEl>
                                          <p:spTgt spid="820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fill="hold" nodeType="clickEffect">
                                  <p:stCondLst>
                                    <p:cond delay="0"/>
                                  </p:stCondLst>
                                  <p:childTnLst>
                                    <p:set>
                                      <p:cBhvr additive="repl">
                                        <p:cTn id="40" dur="1" fill="hold">
                                          <p:stCondLst>
                                            <p:cond delay="0"/>
                                          </p:stCondLst>
                                        </p:cTn>
                                        <p:tgtEl>
                                          <p:spTgt spid="820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29" presetClass="entr" fill="hold" nodeType="clickEffect">
                                  <p:stCondLst>
                                    <p:cond delay="0"/>
                                  </p:stCondLst>
                                  <p:childTnLst>
                                    <p:set>
                                      <p:cBhvr additive="repl">
                                        <p:cTn id="44" dur="1" fill="hold">
                                          <p:stCondLst>
                                            <p:cond delay="0"/>
                                          </p:stCondLst>
                                        </p:cTn>
                                        <p:tgtEl>
                                          <p:spTgt spid="8202"/>
                                        </p:tgtEl>
                                        <p:attrNameLst>
                                          <p:attrName>style.visibility</p:attrName>
                                        </p:attrNameLst>
                                      </p:cBhvr>
                                      <p:to>
                                        <p:strVal val="visible"/>
                                      </p:to>
                                    </p:set>
                                    <p:anim calcmode="lin" valueType="num">
                                      <p:cBhvr additive="repl">
                                        <p:cTn id="45" dur="1000" fill="hold"/>
                                        <p:tgtEl>
                                          <p:spTgt spid="8202"/>
                                        </p:tgtEl>
                                        <p:attrNameLst>
                                          <p:attrName>ppt_x</p:attrName>
                                        </p:attrNameLst>
                                      </p:cBhvr>
                                      <p:tavLst>
                                        <p:tav tm="100000">
                                          <p:val>
                                            <p:strVal val="#ppt_x-.2"/>
                                          </p:val>
                                        </p:tav>
                                        <p:tav tm="100000">
                                          <p:val>
                                            <p:strVal val="#ppt_x"/>
                                          </p:val>
                                        </p:tav>
                                      </p:tavLst>
                                    </p:anim>
                                    <p:anim calcmode="lin" valueType="num">
                                      <p:cBhvr additive="repl">
                                        <p:cTn id="46" dur="1000" fill="hold"/>
                                        <p:tgtEl>
                                          <p:spTgt spid="8202"/>
                                        </p:tgtEl>
                                        <p:attrNameLst>
                                          <p:attrName>ppt_y</p:attrName>
                                        </p:attrNameLst>
                                      </p:cBhvr>
                                      <p:tavLst>
                                        <p:tav tm="100000">
                                          <p:val>
                                            <p:strVal val="#ppt_y"/>
                                          </p:val>
                                        </p:tav>
                                        <p:tav tm="100000">
                                          <p:val>
                                            <p:strVal val="#ppt_y"/>
                                          </p:val>
                                        </p:tav>
                                      </p:tavLst>
                                    </p:anim>
                                    <p:animEffect transition="in" filter="wipe(right)">
                                      <p:cBhvr additive="repl">
                                        <p:cTn id="47" dur="1000"/>
                                        <p:tgtEl>
                                          <p:spTgt spid="8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6" grpId="0" animBg="1"/>
      <p:bldP spid="8204" grpId="0" animBg="1"/>
      <p:bldP spid="8206" grpId="0" animBg="1"/>
      <p:bldP spid="820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en-GB" dirty="0" smtClean="0"/>
              <a:t>Groups </a:t>
            </a:r>
            <a:r>
              <a:rPr lang="en-GB" dirty="0"/>
              <a:t>of </a:t>
            </a:r>
            <a:r>
              <a:rPr lang="en-GB" dirty="0" smtClean="0"/>
              <a:t>cervical Nodes</a:t>
            </a:r>
            <a:endParaRPr lang="en-GB" dirty="0"/>
          </a:p>
        </p:txBody>
      </p:sp>
      <p:graphicFrame>
        <p:nvGraphicFramePr>
          <p:cNvPr id="12291" name="Object 3"/>
          <p:cNvGraphicFramePr>
            <a:graphicFrameLocks noChangeAspect="1"/>
          </p:cNvGraphicFramePr>
          <p:nvPr>
            <p:ph type="body" idx="1"/>
          </p:nvPr>
        </p:nvGraphicFramePr>
        <p:xfrm>
          <a:off x="304800" y="1981200"/>
          <a:ext cx="4067175" cy="4114800"/>
        </p:xfrm>
        <a:graphic>
          <a:graphicData uri="http://schemas.openxmlformats.org/presentationml/2006/ole">
            <p:oleObj spid="_x0000_s2050" name="Photo Editor Photo" r:id="rId3" imgW="5714286" imgH="5780952" progId="">
              <p:embed/>
            </p:oleObj>
          </a:graphicData>
        </a:graphic>
      </p:graphicFrame>
      <p:sp>
        <p:nvSpPr>
          <p:cNvPr id="12292" name="Text Box 4"/>
          <p:cNvSpPr txBox="1">
            <a:spLocks noChangeArrowheads="1"/>
          </p:cNvSpPr>
          <p:nvPr/>
        </p:nvSpPr>
        <p:spPr bwMode="auto">
          <a:xfrm>
            <a:off x="4876800" y="2057400"/>
            <a:ext cx="3581400" cy="4359275"/>
          </a:xfrm>
          <a:prstGeom prst="rect">
            <a:avLst/>
          </a:prstGeom>
          <a:noFill/>
          <a:ln w="9525">
            <a:noFill/>
            <a:miter lim="800000"/>
            <a:headEnd/>
            <a:tailEnd/>
          </a:ln>
          <a:effectLst/>
        </p:spPr>
        <p:txBody>
          <a:bodyPr>
            <a:spAutoFit/>
          </a:bodyPr>
          <a:lstStyle/>
          <a:p>
            <a:pPr marL="457200" indent="-457200">
              <a:spcBef>
                <a:spcPct val="50000"/>
              </a:spcBef>
              <a:buFontTx/>
              <a:buAutoNum type="arabicPeriod"/>
            </a:pPr>
            <a:r>
              <a:rPr lang="en-GB" sz="2000"/>
              <a:t>Submental</a:t>
            </a:r>
          </a:p>
          <a:p>
            <a:pPr marL="457200" indent="-457200">
              <a:spcBef>
                <a:spcPct val="50000"/>
              </a:spcBef>
              <a:buFontTx/>
              <a:buAutoNum type="arabicPeriod"/>
            </a:pPr>
            <a:r>
              <a:rPr lang="en-GB" sz="2000"/>
              <a:t>Submandibular</a:t>
            </a:r>
          </a:p>
          <a:p>
            <a:pPr marL="457200" indent="-457200">
              <a:spcBef>
                <a:spcPct val="50000"/>
              </a:spcBef>
              <a:buFontTx/>
              <a:buAutoNum type="arabicPeriod"/>
            </a:pPr>
            <a:r>
              <a:rPr lang="en-GB" sz="2000"/>
              <a:t>Parotid / tonsilar</a:t>
            </a:r>
          </a:p>
          <a:p>
            <a:pPr marL="457200" indent="-457200">
              <a:spcBef>
                <a:spcPct val="50000"/>
              </a:spcBef>
              <a:buFontTx/>
              <a:buAutoNum type="arabicPeriod"/>
            </a:pPr>
            <a:r>
              <a:rPr lang="en-GB" sz="2000"/>
              <a:t>Preauricular</a:t>
            </a:r>
          </a:p>
          <a:p>
            <a:pPr marL="457200" indent="-457200">
              <a:spcBef>
                <a:spcPct val="50000"/>
              </a:spcBef>
              <a:buFontTx/>
              <a:buAutoNum type="arabicPeriod"/>
            </a:pPr>
            <a:r>
              <a:rPr lang="en-GB" sz="2000"/>
              <a:t>Postauricular</a:t>
            </a:r>
          </a:p>
          <a:p>
            <a:pPr marL="457200" indent="-457200">
              <a:spcBef>
                <a:spcPct val="50000"/>
              </a:spcBef>
              <a:buFontTx/>
              <a:buAutoNum type="arabicPeriod"/>
            </a:pPr>
            <a:r>
              <a:rPr lang="en-GB" sz="2000"/>
              <a:t>Occipital</a:t>
            </a:r>
          </a:p>
          <a:p>
            <a:pPr marL="457200" indent="-457200">
              <a:spcBef>
                <a:spcPct val="50000"/>
              </a:spcBef>
              <a:buFontTx/>
              <a:buAutoNum type="arabicPeriod"/>
            </a:pPr>
            <a:r>
              <a:rPr lang="en-GB" sz="2000"/>
              <a:t>Anterior cervical superficial and deep</a:t>
            </a:r>
          </a:p>
          <a:p>
            <a:pPr marL="457200" indent="-457200">
              <a:spcBef>
                <a:spcPct val="50000"/>
              </a:spcBef>
              <a:buFontTx/>
              <a:buAutoNum type="arabicPeriod"/>
            </a:pPr>
            <a:r>
              <a:rPr lang="en-GB" sz="2000"/>
              <a:t>Supraclavicular</a:t>
            </a:r>
          </a:p>
          <a:p>
            <a:pPr marL="457200" indent="-457200">
              <a:spcBef>
                <a:spcPct val="50000"/>
              </a:spcBef>
              <a:buFontTx/>
              <a:buAutoNum type="arabicPeriod"/>
            </a:pPr>
            <a:r>
              <a:rPr lang="en-GB" sz="2000"/>
              <a:t>Posterior cervical</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GB"/>
              <a:t>Description</a:t>
            </a:r>
          </a:p>
        </p:txBody>
      </p:sp>
      <p:sp>
        <p:nvSpPr>
          <p:cNvPr id="13315" name="Rectangle 3"/>
          <p:cNvSpPr>
            <a:spLocks noGrp="1" noChangeArrowheads="1"/>
          </p:cNvSpPr>
          <p:nvPr>
            <p:ph type="body" idx="1"/>
          </p:nvPr>
        </p:nvSpPr>
        <p:spPr/>
        <p:txBody>
          <a:bodyPr/>
          <a:lstStyle/>
          <a:p>
            <a:pPr>
              <a:lnSpc>
                <a:spcPct val="90000"/>
              </a:lnSpc>
            </a:pPr>
            <a:r>
              <a:rPr lang="en-GB" sz="2800"/>
              <a:t>Site</a:t>
            </a:r>
          </a:p>
          <a:p>
            <a:pPr lvl="1">
              <a:lnSpc>
                <a:spcPct val="90000"/>
              </a:lnSpc>
            </a:pPr>
            <a:r>
              <a:rPr lang="en-GB" sz="2000"/>
              <a:t>Localised or generalised, 1 or 2+</a:t>
            </a:r>
          </a:p>
          <a:p>
            <a:pPr>
              <a:lnSpc>
                <a:spcPct val="90000"/>
              </a:lnSpc>
            </a:pPr>
            <a:r>
              <a:rPr lang="en-GB" sz="2800"/>
              <a:t>Size</a:t>
            </a:r>
          </a:p>
          <a:p>
            <a:pPr lvl="1">
              <a:lnSpc>
                <a:spcPct val="90000"/>
              </a:lnSpc>
            </a:pPr>
            <a:r>
              <a:rPr lang="en-GB" sz="2000"/>
              <a:t>Greater then 1 cm</a:t>
            </a:r>
          </a:p>
          <a:p>
            <a:pPr>
              <a:lnSpc>
                <a:spcPct val="90000"/>
              </a:lnSpc>
            </a:pPr>
            <a:r>
              <a:rPr lang="en-GB" sz="2800"/>
              <a:t>Tenderness</a:t>
            </a:r>
          </a:p>
          <a:p>
            <a:pPr lvl="1">
              <a:lnSpc>
                <a:spcPct val="90000"/>
              </a:lnSpc>
            </a:pPr>
            <a:r>
              <a:rPr lang="en-GB" sz="2000"/>
              <a:t>Suggests acute inflammation or infection</a:t>
            </a:r>
          </a:p>
          <a:p>
            <a:pPr>
              <a:lnSpc>
                <a:spcPct val="90000"/>
              </a:lnSpc>
            </a:pPr>
            <a:r>
              <a:rPr lang="en-GB" sz="2800"/>
              <a:t>Consistency</a:t>
            </a:r>
          </a:p>
          <a:p>
            <a:pPr lvl="1">
              <a:lnSpc>
                <a:spcPct val="90000"/>
              </a:lnSpc>
            </a:pPr>
            <a:r>
              <a:rPr lang="en-GB" sz="2000"/>
              <a:t>Soft may be normal, hard suggests carcinoma, rubbery suggests lymphoma</a:t>
            </a:r>
          </a:p>
          <a:p>
            <a:pPr>
              <a:lnSpc>
                <a:spcPct val="90000"/>
              </a:lnSpc>
            </a:pPr>
            <a:r>
              <a:rPr lang="en-GB" sz="2800"/>
              <a:t>Fixation</a:t>
            </a:r>
          </a:p>
          <a:p>
            <a:pPr lvl="1">
              <a:lnSpc>
                <a:spcPct val="90000"/>
              </a:lnSpc>
            </a:pPr>
            <a:r>
              <a:rPr lang="en-GB" sz="2000"/>
              <a:t>Fixation to underlying structures more suggestive of carcinoma</a:t>
            </a:r>
          </a:p>
          <a:p>
            <a:pPr>
              <a:lnSpc>
                <a:spcPct val="90000"/>
              </a:lnSpc>
            </a:pPr>
            <a:endParaRPr lang="en-GB" sz="200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normAutofit fontScale="90000"/>
          </a:bodyPr>
          <a:lstStyle/>
          <a:p>
            <a:pPr algn="ctr" eaLnBrk="1" hangingPunct="1"/>
            <a:r>
              <a:rPr lang="en-US" i="0" smtClean="0"/>
              <a:t>Metastasis Location according to Various Primary Lesions</a:t>
            </a:r>
          </a:p>
        </p:txBody>
      </p:sp>
      <p:pic>
        <p:nvPicPr>
          <p:cNvPr id="63491" name="Picture 3" descr="Scan218"/>
          <p:cNvPicPr>
            <a:picLocks noChangeAspect="1" noChangeArrowheads="1"/>
          </p:cNvPicPr>
          <p:nvPr/>
        </p:nvPicPr>
        <p:blipFill>
          <a:blip r:embed="rId2"/>
          <a:srcRect/>
          <a:stretch>
            <a:fillRect/>
          </a:stretch>
        </p:blipFill>
        <p:spPr bwMode="auto">
          <a:xfrm>
            <a:off x="1253067" y="1752600"/>
            <a:ext cx="6976533" cy="5105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GB"/>
              <a:t>Cervical Lymph Node exam</a:t>
            </a:r>
          </a:p>
        </p:txBody>
      </p:sp>
      <p:sp>
        <p:nvSpPr>
          <p:cNvPr id="14339" name="Rectangle 3"/>
          <p:cNvSpPr>
            <a:spLocks noGrp="1" noChangeArrowheads="1"/>
          </p:cNvSpPr>
          <p:nvPr>
            <p:ph type="body" idx="1"/>
          </p:nvPr>
        </p:nvSpPr>
        <p:spPr/>
        <p:txBody>
          <a:bodyPr/>
          <a:lstStyle/>
          <a:p>
            <a:endParaRPr lang="en-GB" dirty="0" smtClean="0"/>
          </a:p>
          <a:p>
            <a:r>
              <a:rPr lang="en-GB" dirty="0" smtClean="0"/>
              <a:t>Would </a:t>
            </a:r>
            <a:r>
              <a:rPr lang="en-GB" dirty="0"/>
              <a:t>also require</a:t>
            </a:r>
          </a:p>
          <a:p>
            <a:pPr lvl="1"/>
            <a:r>
              <a:rPr lang="en-GB" dirty="0"/>
              <a:t>Examination of </a:t>
            </a:r>
            <a:r>
              <a:rPr lang="en-GB" dirty="0" err="1"/>
              <a:t>axillary</a:t>
            </a:r>
            <a:r>
              <a:rPr lang="en-GB" dirty="0"/>
              <a:t>, inguinal and </a:t>
            </a:r>
            <a:r>
              <a:rPr lang="en-GB" dirty="0" err="1"/>
              <a:t>epitrochlear</a:t>
            </a:r>
            <a:r>
              <a:rPr lang="en-GB" dirty="0"/>
              <a:t> nodes</a:t>
            </a:r>
          </a:p>
          <a:p>
            <a:pPr lvl="2"/>
            <a:r>
              <a:rPr lang="en-GB" dirty="0"/>
              <a:t>For generalised </a:t>
            </a:r>
            <a:r>
              <a:rPr lang="en-GB" dirty="0" err="1"/>
              <a:t>lymphadenopathy</a:t>
            </a:r>
            <a:endParaRPr lang="en-GB" dirty="0"/>
          </a:p>
          <a:p>
            <a:pPr lvl="1"/>
            <a:r>
              <a:rPr lang="en-GB" dirty="0"/>
              <a:t>Full ENT examination</a:t>
            </a:r>
          </a:p>
          <a:p>
            <a:pPr lvl="1"/>
            <a:r>
              <a:rPr lang="en-GB" dirty="0"/>
              <a:t>Abdominal examination</a:t>
            </a:r>
          </a:p>
          <a:p>
            <a:pPr lvl="2"/>
            <a:r>
              <a:rPr lang="en-GB" dirty="0" err="1"/>
              <a:t>Splenomegaly</a:t>
            </a:r>
            <a:r>
              <a:rPr lang="en-GB" dirty="0"/>
              <a:t>, </a:t>
            </a:r>
            <a:r>
              <a:rPr lang="en-GB" dirty="0" err="1"/>
              <a:t>hepatomegaly</a:t>
            </a:r>
            <a:r>
              <a:rPr lang="en-GB" dirty="0"/>
              <a:t> </a:t>
            </a:r>
            <a:r>
              <a:rPr lang="en-GB" dirty="0" err="1"/>
              <a:t>para</a:t>
            </a:r>
            <a:r>
              <a:rPr lang="en-GB" dirty="0"/>
              <a:t> aortic nodes and masses</a:t>
            </a:r>
          </a:p>
          <a:p>
            <a:pPr lvl="1"/>
            <a:endParaRPr lang="en-GB"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algn="l" eaLnBrk="1" hangingPunct="1"/>
            <a:r>
              <a:rPr lang="en-US" i="0" smtClean="0"/>
              <a:t>Granulomatous lymphadenitis</a:t>
            </a:r>
          </a:p>
        </p:txBody>
      </p:sp>
      <p:sp>
        <p:nvSpPr>
          <p:cNvPr id="57347" name="Rectangle 3"/>
          <p:cNvSpPr>
            <a:spLocks noGrp="1" noChangeArrowheads="1"/>
          </p:cNvSpPr>
          <p:nvPr>
            <p:ph type="body" idx="1"/>
          </p:nvPr>
        </p:nvSpPr>
        <p:spPr/>
        <p:txBody>
          <a:bodyPr/>
          <a:lstStyle/>
          <a:p>
            <a:pPr eaLnBrk="1" hangingPunct="1"/>
            <a:r>
              <a:rPr lang="en-US" dirty="0" smtClean="0"/>
              <a:t>Infection develops over weeks to months.</a:t>
            </a:r>
          </a:p>
          <a:p>
            <a:pPr eaLnBrk="1" hangingPunct="1"/>
            <a:r>
              <a:rPr lang="en-US" dirty="0" smtClean="0"/>
              <a:t>Minimal systemic complaints or findings.</a:t>
            </a:r>
          </a:p>
          <a:p>
            <a:pPr eaLnBrk="1" hangingPunct="1"/>
            <a:r>
              <a:rPr lang="en-US" dirty="0" smtClean="0"/>
              <a:t>Common etiologies:</a:t>
            </a:r>
          </a:p>
          <a:p>
            <a:pPr lvl="1" eaLnBrk="1" hangingPunct="1"/>
            <a:r>
              <a:rPr lang="en-US" dirty="0" smtClean="0"/>
              <a:t>TB, atypical TB, cat-scratch fever, </a:t>
            </a:r>
            <a:r>
              <a:rPr lang="en-US" dirty="0" err="1" smtClean="0"/>
              <a:t>actinomycosis</a:t>
            </a:r>
            <a:r>
              <a:rPr lang="en-US" dirty="0" smtClean="0"/>
              <a:t>, </a:t>
            </a:r>
            <a:r>
              <a:rPr lang="en-US" dirty="0" err="1" smtClean="0"/>
              <a:t>sarcoidosis</a:t>
            </a:r>
            <a:endParaRPr lang="en-US" dirty="0" smtClean="0"/>
          </a:p>
          <a:p>
            <a:pPr eaLnBrk="1" hangingPunct="1"/>
            <a:r>
              <a:rPr lang="en-US" dirty="0" smtClean="0"/>
              <a:t>Firm, relatively fixed node with injection of skin.</a:t>
            </a:r>
          </a:p>
          <a:p>
            <a:pPr eaLnBrk="1" hangingPunct="1"/>
            <a:endParaRPr lang="en-US" dirty="0" smtClean="0"/>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algn="l" eaLnBrk="1" hangingPunct="1"/>
            <a:r>
              <a:rPr lang="en-US" i="0" smtClean="0"/>
              <a:t>Granulomatous lymphadenitis</a:t>
            </a:r>
          </a:p>
        </p:txBody>
      </p:sp>
      <p:sp>
        <p:nvSpPr>
          <p:cNvPr id="58371" name="Rectangle 3"/>
          <p:cNvSpPr>
            <a:spLocks noGrp="1" noChangeArrowheads="1"/>
          </p:cNvSpPr>
          <p:nvPr>
            <p:ph type="body" idx="1"/>
          </p:nvPr>
        </p:nvSpPr>
        <p:spPr>
          <a:xfrm>
            <a:off x="914400" y="2362200"/>
            <a:ext cx="8001000" cy="4267200"/>
          </a:xfrm>
        </p:spPr>
        <p:txBody>
          <a:bodyPr/>
          <a:lstStyle/>
          <a:p>
            <a:pPr eaLnBrk="1" hangingPunct="1"/>
            <a:r>
              <a:rPr lang="en-US" smtClean="0"/>
              <a:t>Typical </a:t>
            </a:r>
            <a:r>
              <a:rPr lang="en-US" i="1" smtClean="0"/>
              <a:t>M. tuberculosis</a:t>
            </a:r>
            <a:endParaRPr lang="en-US" smtClean="0"/>
          </a:p>
          <a:p>
            <a:pPr lvl="1" eaLnBrk="1" hangingPunct="1"/>
            <a:r>
              <a:rPr lang="en-US" smtClean="0"/>
              <a:t>more common in adults</a:t>
            </a:r>
          </a:p>
          <a:p>
            <a:pPr lvl="1" eaLnBrk="1" hangingPunct="1"/>
            <a:r>
              <a:rPr lang="en-US" smtClean="0"/>
              <a:t>Posterior triangle nodes</a:t>
            </a:r>
          </a:p>
          <a:p>
            <a:pPr lvl="1" eaLnBrk="1" hangingPunct="1"/>
            <a:r>
              <a:rPr lang="en-US" smtClean="0"/>
              <a:t>Usually responds to anti-TB medications</a:t>
            </a:r>
          </a:p>
          <a:p>
            <a:pPr lvl="1" eaLnBrk="1" hangingPunct="1"/>
            <a:r>
              <a:rPr lang="en-US" smtClean="0"/>
              <a:t>May require excisional biopsy for further workup </a:t>
            </a: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algn="l" eaLnBrk="1" hangingPunct="1"/>
            <a:r>
              <a:rPr lang="en-US" i="0" smtClean="0"/>
              <a:t>Granulomatous lymphadenitis</a:t>
            </a:r>
          </a:p>
        </p:txBody>
      </p:sp>
      <p:sp>
        <p:nvSpPr>
          <p:cNvPr id="59395" name="Rectangle 3"/>
          <p:cNvSpPr>
            <a:spLocks noGrp="1" noChangeArrowheads="1"/>
          </p:cNvSpPr>
          <p:nvPr>
            <p:ph type="body" idx="1"/>
          </p:nvPr>
        </p:nvSpPr>
        <p:spPr>
          <a:xfrm>
            <a:off x="914400" y="2362200"/>
            <a:ext cx="8001000" cy="4267200"/>
          </a:xfrm>
        </p:spPr>
        <p:txBody>
          <a:bodyPr/>
          <a:lstStyle/>
          <a:p>
            <a:pPr eaLnBrk="1" hangingPunct="1"/>
            <a:r>
              <a:rPr lang="en-US" smtClean="0"/>
              <a:t>Atypical </a:t>
            </a:r>
            <a:r>
              <a:rPr lang="en-US" i="1" smtClean="0"/>
              <a:t>M. tuberculosis</a:t>
            </a:r>
            <a:r>
              <a:rPr lang="en-US" smtClean="0"/>
              <a:t> </a:t>
            </a:r>
          </a:p>
          <a:p>
            <a:pPr lvl="1" eaLnBrk="1" hangingPunct="1"/>
            <a:r>
              <a:rPr lang="en-US" smtClean="0"/>
              <a:t>Pediatric age groups</a:t>
            </a:r>
          </a:p>
          <a:p>
            <a:pPr lvl="1" eaLnBrk="1" hangingPunct="1"/>
            <a:r>
              <a:rPr lang="en-US" smtClean="0"/>
              <a:t>Anterior triangle nodes</a:t>
            </a:r>
          </a:p>
          <a:p>
            <a:pPr lvl="1" eaLnBrk="1" hangingPunct="1"/>
            <a:r>
              <a:rPr lang="en-US" smtClean="0"/>
              <a:t>Brawny skin, induration and pain</a:t>
            </a:r>
          </a:p>
          <a:p>
            <a:pPr lvl="1" eaLnBrk="1" hangingPunct="1"/>
            <a:r>
              <a:rPr lang="en-US" smtClean="0"/>
              <a:t>Usually responds to complete surgical excision or curettage</a:t>
            </a: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algn="l" eaLnBrk="1" hangingPunct="1"/>
            <a:r>
              <a:rPr lang="en-US" i="0" smtClean="0"/>
              <a:t>Granulomatous lymphadenitis</a:t>
            </a:r>
          </a:p>
        </p:txBody>
      </p:sp>
      <p:sp>
        <p:nvSpPr>
          <p:cNvPr id="60419" name="Rectangle 3"/>
          <p:cNvSpPr>
            <a:spLocks noGrp="1" noChangeArrowheads="1"/>
          </p:cNvSpPr>
          <p:nvPr>
            <p:ph type="body" idx="1"/>
          </p:nvPr>
        </p:nvSpPr>
        <p:spPr>
          <a:xfrm>
            <a:off x="914400" y="2362200"/>
            <a:ext cx="8001000" cy="4267200"/>
          </a:xfrm>
        </p:spPr>
        <p:txBody>
          <a:bodyPr/>
          <a:lstStyle/>
          <a:p>
            <a:pPr eaLnBrk="1" hangingPunct="1"/>
            <a:r>
              <a:rPr lang="en-US" smtClean="0"/>
              <a:t>Cat-scratch fever (</a:t>
            </a:r>
            <a:r>
              <a:rPr lang="en-US" i="1" smtClean="0"/>
              <a:t>Bartonella</a:t>
            </a:r>
            <a:r>
              <a:rPr lang="en-US" smtClean="0"/>
              <a:t>)</a:t>
            </a:r>
          </a:p>
          <a:p>
            <a:pPr lvl="1" eaLnBrk="1" hangingPunct="1"/>
            <a:r>
              <a:rPr lang="en-US" smtClean="0"/>
              <a:t>Pediatric group</a:t>
            </a:r>
          </a:p>
          <a:p>
            <a:pPr lvl="1" eaLnBrk="1" hangingPunct="1"/>
            <a:r>
              <a:rPr lang="en-US" smtClean="0"/>
              <a:t>Preauricular and submandibular nodes</a:t>
            </a:r>
          </a:p>
          <a:p>
            <a:pPr lvl="1" eaLnBrk="1" hangingPunct="1"/>
            <a:r>
              <a:rPr lang="en-US" smtClean="0"/>
              <a:t>Spontaneous resolution with or without antibiotics</a:t>
            </a: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4" descr="Scan228"/>
          <p:cNvPicPr>
            <a:picLocks noChangeAspect="1" noChangeArrowheads="1"/>
          </p:cNvPicPr>
          <p:nvPr/>
        </p:nvPicPr>
        <p:blipFill>
          <a:blip r:embed="rId2"/>
          <a:srcRect/>
          <a:stretch>
            <a:fillRect/>
          </a:stretch>
        </p:blipFill>
        <p:spPr bwMode="auto">
          <a:xfrm>
            <a:off x="1388533" y="457200"/>
            <a:ext cx="6705600" cy="6019800"/>
          </a:xfrm>
          <a:prstGeom prst="rect">
            <a:avLst/>
          </a:prstGeom>
          <a:noFill/>
          <a:ln w="9525">
            <a:noFill/>
            <a:miter lim="800000"/>
            <a:headEnd/>
            <a:tailEnd/>
          </a:ln>
        </p:spPr>
      </p:pic>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algn="l" eaLnBrk="1" hangingPunct="1"/>
            <a:r>
              <a:rPr lang="en-US" i="0" smtClean="0"/>
              <a:t>Lymphoma</a:t>
            </a:r>
          </a:p>
        </p:txBody>
      </p:sp>
      <p:sp>
        <p:nvSpPr>
          <p:cNvPr id="14339" name="Rectangle 3"/>
          <p:cNvSpPr>
            <a:spLocks noGrp="1" noChangeArrowheads="1"/>
          </p:cNvSpPr>
          <p:nvPr>
            <p:ph type="body" idx="1"/>
          </p:nvPr>
        </p:nvSpPr>
        <p:spPr>
          <a:xfrm>
            <a:off x="914400" y="2362200"/>
            <a:ext cx="8229600" cy="3733800"/>
          </a:xfrm>
        </p:spPr>
        <p:txBody>
          <a:bodyPr/>
          <a:lstStyle/>
          <a:p>
            <a:pPr eaLnBrk="1" hangingPunct="1"/>
            <a:r>
              <a:rPr lang="en-US" sz="2800" smtClean="0"/>
              <a:t>More common in children and young adults</a:t>
            </a:r>
          </a:p>
          <a:p>
            <a:pPr eaLnBrk="1" hangingPunct="1"/>
            <a:r>
              <a:rPr lang="en-US" sz="2800" smtClean="0"/>
              <a:t>Up to 80% of children with Hodgkin’s have a neck mass</a:t>
            </a:r>
          </a:p>
          <a:p>
            <a:pPr eaLnBrk="1" hangingPunct="1"/>
            <a:r>
              <a:rPr lang="en-US" sz="2800" smtClean="0"/>
              <a:t>Signs and symptoms</a:t>
            </a:r>
          </a:p>
          <a:p>
            <a:pPr lvl="1" eaLnBrk="1" hangingPunct="1"/>
            <a:r>
              <a:rPr lang="en-US" sz="2400" smtClean="0"/>
              <a:t>Lateral neck mass only (discrete, rubbery, nontender)</a:t>
            </a:r>
          </a:p>
          <a:p>
            <a:pPr lvl="1" eaLnBrk="1" hangingPunct="1"/>
            <a:r>
              <a:rPr lang="en-US" sz="2400" smtClean="0"/>
              <a:t>Fever</a:t>
            </a:r>
          </a:p>
          <a:p>
            <a:pPr lvl="1" eaLnBrk="1" hangingPunct="1"/>
            <a:r>
              <a:rPr lang="en-US" sz="2400" smtClean="0"/>
              <a:t>Hepatosplenomegaly</a:t>
            </a:r>
          </a:p>
          <a:p>
            <a:pPr lvl="1" eaLnBrk="1" hangingPunct="1"/>
            <a:r>
              <a:rPr lang="en-US" sz="2400" smtClean="0"/>
              <a:t>Diffuse adenopathy</a:t>
            </a: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704088"/>
            <a:ext cx="8229600" cy="819912"/>
          </a:xfrm>
        </p:spPr>
        <p:txBody>
          <a:bodyPr/>
          <a:lstStyle/>
          <a:p>
            <a:r>
              <a:rPr lang="en-GB" dirty="0"/>
              <a:t> Basic Anatomy</a:t>
            </a:r>
          </a:p>
        </p:txBody>
      </p:sp>
      <p:graphicFrame>
        <p:nvGraphicFramePr>
          <p:cNvPr id="3075" name="Object 3"/>
          <p:cNvGraphicFramePr>
            <a:graphicFrameLocks noChangeAspect="1"/>
          </p:cNvGraphicFramePr>
          <p:nvPr>
            <p:ph type="body" idx="1"/>
          </p:nvPr>
        </p:nvGraphicFramePr>
        <p:xfrm>
          <a:off x="381000" y="1524000"/>
          <a:ext cx="3673475" cy="4953000"/>
        </p:xfrm>
        <a:graphic>
          <a:graphicData uri="http://schemas.openxmlformats.org/presentationml/2006/ole">
            <p:oleObj spid="_x0000_s1026" name="Photo Editor Photo" r:id="rId3" imgW="2857899" imgH="3200000" progId="">
              <p:embed/>
            </p:oleObj>
          </a:graphicData>
        </a:graphic>
      </p:graphicFrame>
      <p:graphicFrame>
        <p:nvGraphicFramePr>
          <p:cNvPr id="3076" name="Object 4"/>
          <p:cNvGraphicFramePr>
            <a:graphicFrameLocks noChangeAspect="1"/>
          </p:cNvGraphicFramePr>
          <p:nvPr/>
        </p:nvGraphicFramePr>
        <p:xfrm>
          <a:off x="4419600" y="1524000"/>
          <a:ext cx="4267200" cy="4953000"/>
        </p:xfrm>
        <a:graphic>
          <a:graphicData uri="http://schemas.openxmlformats.org/presentationml/2006/ole">
            <p:oleObj spid="_x0000_s1027" name="Photo Editor Photo" r:id="rId4" imgW="3438095" imgH="3304762" progId="">
              <p:embed/>
            </p:oleObj>
          </a:graphicData>
        </a:graphic>
      </p:graphicFrame>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algn="l" eaLnBrk="1" hangingPunct="1"/>
            <a:r>
              <a:rPr lang="en-US" i="0" smtClean="0"/>
              <a:t>Lymphoma</a:t>
            </a:r>
          </a:p>
        </p:txBody>
      </p:sp>
      <p:sp>
        <p:nvSpPr>
          <p:cNvPr id="15363" name="Rectangle 3"/>
          <p:cNvSpPr>
            <a:spLocks noGrp="1" noChangeArrowheads="1"/>
          </p:cNvSpPr>
          <p:nvPr>
            <p:ph type="body" idx="1"/>
          </p:nvPr>
        </p:nvSpPr>
        <p:spPr/>
        <p:txBody>
          <a:bodyPr/>
          <a:lstStyle/>
          <a:p>
            <a:pPr eaLnBrk="1" hangingPunct="1"/>
            <a:r>
              <a:rPr lang="en-US" smtClean="0"/>
              <a:t>FNAB – first line diagnostic test</a:t>
            </a:r>
          </a:p>
          <a:p>
            <a:pPr eaLnBrk="1" hangingPunct="1"/>
            <a:r>
              <a:rPr lang="en-US" smtClean="0"/>
              <a:t>If suggestive of lymphoma – open biopsy</a:t>
            </a:r>
          </a:p>
          <a:p>
            <a:pPr eaLnBrk="1" hangingPunct="1"/>
            <a:r>
              <a:rPr lang="en-US" smtClean="0"/>
              <a:t>Full workup – CT scans of chest, abdomen, head and neck; bone marrow biopsy</a:t>
            </a: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descr="Scan224"/>
          <p:cNvPicPr>
            <a:picLocks noChangeAspect="1" noChangeArrowheads="1"/>
          </p:cNvPicPr>
          <p:nvPr/>
        </p:nvPicPr>
        <p:blipFill>
          <a:blip r:embed="rId2"/>
          <a:srcRect/>
          <a:stretch>
            <a:fillRect/>
          </a:stretch>
        </p:blipFill>
        <p:spPr bwMode="auto">
          <a:xfrm>
            <a:off x="1456267" y="381000"/>
            <a:ext cx="6163733" cy="6096000"/>
          </a:xfrm>
          <a:prstGeom prst="rect">
            <a:avLst/>
          </a:prstGeom>
          <a:noFill/>
          <a:ln w="9525">
            <a:noFill/>
            <a:miter lim="800000"/>
            <a:headEnd/>
            <a:tailEnd/>
          </a:ln>
        </p:spPr>
      </p:pic>
      <p:sp>
        <p:nvSpPr>
          <p:cNvPr id="3" name="Rectangle 2"/>
          <p:cNvSpPr/>
          <p:nvPr/>
        </p:nvSpPr>
        <p:spPr>
          <a:xfrm>
            <a:off x="2362200" y="2362200"/>
            <a:ext cx="38862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685800"/>
          </a:xfrm>
        </p:spPr>
        <p:txBody>
          <a:bodyPr>
            <a:normAutofit/>
          </a:bodyPr>
          <a:lstStyle/>
          <a:p>
            <a:r>
              <a:rPr lang="en-US" sz="4000" dirty="0" smtClean="0"/>
              <a:t>LUDWIG’S ANGINA</a:t>
            </a:r>
            <a:endParaRPr lang="en-US" sz="4000" dirty="0"/>
          </a:p>
        </p:txBody>
      </p:sp>
      <p:sp>
        <p:nvSpPr>
          <p:cNvPr id="3" name="Content Placeholder 2"/>
          <p:cNvSpPr>
            <a:spLocks noGrp="1"/>
          </p:cNvSpPr>
          <p:nvPr>
            <p:ph idx="1"/>
          </p:nvPr>
        </p:nvSpPr>
        <p:spPr>
          <a:xfrm>
            <a:off x="457200" y="1143000"/>
            <a:ext cx="8229600" cy="5181600"/>
          </a:xfrm>
        </p:spPr>
        <p:txBody>
          <a:bodyPr>
            <a:normAutofit/>
          </a:bodyPr>
          <a:lstStyle/>
          <a:p>
            <a:pPr algn="just"/>
            <a:r>
              <a:rPr lang="en-US" dirty="0" smtClean="0"/>
              <a:t>Diffuse </a:t>
            </a:r>
            <a:r>
              <a:rPr lang="en-US" dirty="0" err="1" smtClean="0"/>
              <a:t>cellulitis</a:t>
            </a:r>
            <a:r>
              <a:rPr lang="en-US" dirty="0" smtClean="0"/>
              <a:t> affecting </a:t>
            </a:r>
            <a:r>
              <a:rPr lang="en-US" dirty="0" err="1" smtClean="0"/>
              <a:t>submandibular</a:t>
            </a:r>
            <a:r>
              <a:rPr lang="en-US" dirty="0" smtClean="0"/>
              <a:t> triangle and floor of </a:t>
            </a:r>
            <a:r>
              <a:rPr lang="en-US" dirty="0" smtClean="0"/>
              <a:t>mouth.</a:t>
            </a:r>
          </a:p>
          <a:p>
            <a:pPr algn="just"/>
            <a:r>
              <a:rPr lang="en-US" dirty="0" smtClean="0"/>
              <a:t>Swelling and edema of floor of mouth, as well as bilateral brawny edema in </a:t>
            </a:r>
            <a:r>
              <a:rPr lang="en-US" dirty="0" smtClean="0"/>
              <a:t>tissue </a:t>
            </a:r>
            <a:r>
              <a:rPr lang="en-US" dirty="0" smtClean="0"/>
              <a:t>planes below jaw. </a:t>
            </a:r>
          </a:p>
          <a:p>
            <a:pPr algn="just"/>
            <a:r>
              <a:rPr lang="en-US" dirty="0" smtClean="0"/>
              <a:t>The </a:t>
            </a:r>
            <a:r>
              <a:rPr lang="en-US" dirty="0" smtClean="0"/>
              <a:t>tongue is displaced upwards with dribbling of saliva. </a:t>
            </a:r>
          </a:p>
          <a:p>
            <a:pPr algn="just"/>
            <a:r>
              <a:rPr lang="en-US" dirty="0" smtClean="0"/>
              <a:t>Fluctuation </a:t>
            </a:r>
            <a:r>
              <a:rPr lang="en-US" dirty="0" smtClean="0"/>
              <a:t>occurs late, and must never be waited for. </a:t>
            </a:r>
          </a:p>
          <a:p>
            <a:pPr algn="just"/>
            <a:r>
              <a:rPr lang="en-US" dirty="0" smtClean="0"/>
              <a:t>Edema </a:t>
            </a:r>
            <a:r>
              <a:rPr lang="en-US" dirty="0" smtClean="0"/>
              <a:t>may spread to involve larynx causing respiratory obstruction</a:t>
            </a:r>
            <a:r>
              <a:rPr lang="en-US" dirty="0" smtClean="0"/>
              <a:t>.</a:t>
            </a:r>
          </a:p>
          <a:p>
            <a:pPr algn="just"/>
            <a:r>
              <a:rPr lang="en-US" dirty="0" smtClean="0"/>
              <a:t>Treatment: Massive </a:t>
            </a:r>
            <a:r>
              <a:rPr lang="en-US" dirty="0" smtClean="0"/>
              <a:t>antibiotics, transverse </a:t>
            </a:r>
            <a:r>
              <a:rPr lang="en-US" dirty="0" smtClean="0"/>
              <a:t>incision </a:t>
            </a:r>
            <a:r>
              <a:rPr lang="en-US" dirty="0" smtClean="0"/>
              <a:t>behind chin, dividing deep fascia &amp; </a:t>
            </a:r>
            <a:r>
              <a:rPr lang="en-US" dirty="0" err="1" smtClean="0"/>
              <a:t>mylohyoid</a:t>
            </a:r>
            <a:r>
              <a:rPr lang="en-US" dirty="0" smtClean="0"/>
              <a:t> </a:t>
            </a:r>
            <a:r>
              <a:rPr lang="en-US" dirty="0" smtClean="0"/>
              <a:t>muscle.</a:t>
            </a:r>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4450" name="Picture 2"/>
          <p:cNvPicPr>
            <a:picLocks noChangeAspect="1" noChangeArrowheads="1"/>
          </p:cNvPicPr>
          <p:nvPr/>
        </p:nvPicPr>
        <p:blipFill>
          <a:blip r:embed="rId2"/>
          <a:srcRect/>
          <a:stretch>
            <a:fillRect/>
          </a:stretch>
        </p:blipFill>
        <p:spPr bwMode="auto">
          <a:xfrm>
            <a:off x="4572000" y="381000"/>
            <a:ext cx="4267200" cy="5943600"/>
          </a:xfrm>
          <a:prstGeom prst="rect">
            <a:avLst/>
          </a:prstGeom>
          <a:noFill/>
          <a:ln w="9525">
            <a:noFill/>
            <a:miter lim="800000"/>
            <a:headEnd/>
            <a:tailEnd/>
          </a:ln>
          <a:effectLst/>
        </p:spPr>
      </p:pic>
      <p:pic>
        <p:nvPicPr>
          <p:cNvPr id="104452" name="Picture 4"/>
          <p:cNvPicPr>
            <a:picLocks noChangeAspect="1" noChangeArrowheads="1"/>
          </p:cNvPicPr>
          <p:nvPr/>
        </p:nvPicPr>
        <p:blipFill>
          <a:blip r:embed="rId3"/>
          <a:srcRect/>
          <a:stretch>
            <a:fillRect/>
          </a:stretch>
        </p:blipFill>
        <p:spPr bwMode="auto">
          <a:xfrm>
            <a:off x="228600" y="304800"/>
            <a:ext cx="4191000" cy="6019800"/>
          </a:xfrm>
          <a:prstGeom prst="rect">
            <a:avLst/>
          </a:prstGeom>
          <a:noFill/>
          <a:ln w="9525">
            <a:noFill/>
            <a:miter lim="800000"/>
            <a:headEnd/>
            <a:tailEnd/>
          </a:ln>
          <a:effec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1"/>
          <p:cNvSpPr>
            <a:spLocks noGrp="1" noChangeArrowheads="1"/>
          </p:cNvSpPr>
          <p:nvPr>
            <p:ph type="title"/>
          </p:nvPr>
        </p:nvSpPr>
        <p:spPr>
          <a:xfrm>
            <a:off x="672481" y="256347"/>
            <a:ext cx="7807680" cy="1143480"/>
          </a:xfrm>
        </p:spPr>
        <p:txBody>
          <a:bodyPr tIns="41473"/>
          <a:lstStyle/>
          <a:p>
            <a:pPr>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dirty="0" smtClean="0"/>
              <a:t>Salivary Glands</a:t>
            </a:r>
          </a:p>
        </p:txBody>
      </p:sp>
      <p:sp>
        <p:nvSpPr>
          <p:cNvPr id="40963" name="Rectangle 2"/>
          <p:cNvSpPr>
            <a:spLocks noGrp="1" noChangeArrowheads="1"/>
          </p:cNvSpPr>
          <p:nvPr>
            <p:ph type="body" idx="1"/>
          </p:nvPr>
        </p:nvSpPr>
        <p:spPr>
          <a:xfrm>
            <a:off x="653760" y="1468954"/>
            <a:ext cx="7956000" cy="4396782"/>
          </a:xfrm>
        </p:spPr>
        <p:txBody>
          <a:bodyPr lIns="82945" tIns="41473" rIns="82945" bIns="41473"/>
          <a:lstStyle/>
          <a:p>
            <a:pPr>
              <a:tabLst>
                <a:tab pos="404646" algn="l"/>
                <a:tab pos="812172" algn="l"/>
                <a:tab pos="1219698" algn="l"/>
                <a:tab pos="1627224" algn="l"/>
                <a:tab pos="2034750" algn="l"/>
                <a:tab pos="2442276" algn="l"/>
                <a:tab pos="2849803" algn="l"/>
                <a:tab pos="3257328" algn="l"/>
                <a:tab pos="3664855" algn="l"/>
                <a:tab pos="4072380" algn="l"/>
                <a:tab pos="4479907" algn="l"/>
                <a:tab pos="4887432" algn="l"/>
                <a:tab pos="5294959" algn="l"/>
                <a:tab pos="5702484" algn="l"/>
                <a:tab pos="6110011" algn="l"/>
                <a:tab pos="6517536" algn="l"/>
                <a:tab pos="6925063" algn="l"/>
                <a:tab pos="7332588" algn="l"/>
                <a:tab pos="7740115" algn="l"/>
                <a:tab pos="8147640" algn="l"/>
              </a:tabLst>
            </a:pPr>
            <a:r>
              <a:rPr lang="en-GB" dirty="0" smtClean="0"/>
              <a:t>Parotid, </a:t>
            </a:r>
            <a:r>
              <a:rPr lang="en-GB" dirty="0" err="1" smtClean="0"/>
              <a:t>submandibular</a:t>
            </a:r>
            <a:r>
              <a:rPr lang="en-GB" dirty="0" smtClean="0"/>
              <a:t> and sublingual glands</a:t>
            </a:r>
          </a:p>
        </p:txBody>
      </p:sp>
      <p:pic>
        <p:nvPicPr>
          <p:cNvPr id="40964" name="Picture 3"/>
          <p:cNvPicPr>
            <a:picLocks noChangeAspect="1" noChangeArrowheads="1"/>
          </p:cNvPicPr>
          <p:nvPr/>
        </p:nvPicPr>
        <p:blipFill>
          <a:blip r:embed="rId3"/>
          <a:srcRect b="10124"/>
          <a:stretch>
            <a:fillRect/>
          </a:stretch>
        </p:blipFill>
        <p:spPr bwMode="auto">
          <a:xfrm>
            <a:off x="457200" y="2122782"/>
            <a:ext cx="8153400" cy="4430417"/>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algn="l" eaLnBrk="1" hangingPunct="1"/>
            <a:r>
              <a:rPr lang="en-US" i="0" smtClean="0"/>
              <a:t>Salivary Gland Tumors</a:t>
            </a:r>
          </a:p>
        </p:txBody>
      </p:sp>
      <p:sp>
        <p:nvSpPr>
          <p:cNvPr id="17411" name="Rectangle 3"/>
          <p:cNvSpPr>
            <a:spLocks noGrp="1" noChangeArrowheads="1"/>
          </p:cNvSpPr>
          <p:nvPr>
            <p:ph type="body" idx="1"/>
          </p:nvPr>
        </p:nvSpPr>
        <p:spPr/>
        <p:txBody>
          <a:bodyPr/>
          <a:lstStyle/>
          <a:p>
            <a:pPr algn="just" eaLnBrk="1" hangingPunct="1"/>
            <a:endParaRPr lang="en-US" dirty="0" smtClean="0"/>
          </a:p>
          <a:p>
            <a:pPr algn="just" eaLnBrk="1" hangingPunct="1"/>
            <a:r>
              <a:rPr lang="en-US" dirty="0" smtClean="0"/>
              <a:t>Enlarging mass anterior/inferior to ear or at the </a:t>
            </a:r>
            <a:r>
              <a:rPr lang="en-US" dirty="0" err="1" smtClean="0"/>
              <a:t>mandibular</a:t>
            </a:r>
            <a:r>
              <a:rPr lang="en-US" dirty="0" smtClean="0"/>
              <a:t> angle</a:t>
            </a:r>
          </a:p>
          <a:p>
            <a:pPr algn="just" eaLnBrk="1" hangingPunct="1"/>
            <a:r>
              <a:rPr lang="en-US" dirty="0" smtClean="0"/>
              <a:t>Benign </a:t>
            </a:r>
          </a:p>
          <a:p>
            <a:pPr lvl="1" algn="just" eaLnBrk="1" hangingPunct="1"/>
            <a:r>
              <a:rPr lang="en-US" dirty="0" smtClean="0"/>
              <a:t>Asymptomatic except for mass</a:t>
            </a:r>
          </a:p>
          <a:p>
            <a:pPr algn="just" eaLnBrk="1" hangingPunct="1"/>
            <a:r>
              <a:rPr lang="en-US" dirty="0" smtClean="0"/>
              <a:t>Malignant</a:t>
            </a:r>
          </a:p>
          <a:p>
            <a:pPr lvl="1" algn="just" eaLnBrk="1" hangingPunct="1"/>
            <a:r>
              <a:rPr lang="en-US" dirty="0" smtClean="0"/>
              <a:t>Rapid growth, skin fixation, cranial nerve palsies</a:t>
            </a: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575733" y="76200"/>
            <a:ext cx="7772400" cy="1143000"/>
          </a:xfrm>
        </p:spPr>
        <p:txBody>
          <a:bodyPr/>
          <a:lstStyle/>
          <a:p>
            <a:pPr algn="l" eaLnBrk="1" hangingPunct="1"/>
            <a:r>
              <a:rPr lang="en-US" i="0" dirty="0" smtClean="0"/>
              <a:t>Salivary Gland Tumors</a:t>
            </a:r>
          </a:p>
        </p:txBody>
      </p:sp>
      <p:sp>
        <p:nvSpPr>
          <p:cNvPr id="18435" name="Rectangle 3"/>
          <p:cNvSpPr>
            <a:spLocks noGrp="1" noChangeArrowheads="1"/>
          </p:cNvSpPr>
          <p:nvPr>
            <p:ph type="body" idx="1"/>
          </p:nvPr>
        </p:nvSpPr>
        <p:spPr>
          <a:xfrm>
            <a:off x="304800" y="1600200"/>
            <a:ext cx="8382000" cy="4876800"/>
          </a:xfrm>
        </p:spPr>
        <p:txBody>
          <a:bodyPr/>
          <a:lstStyle/>
          <a:p>
            <a:pPr algn="just" eaLnBrk="1" hangingPunct="1">
              <a:lnSpc>
                <a:spcPct val="90000"/>
              </a:lnSpc>
            </a:pPr>
            <a:r>
              <a:rPr lang="en-US" sz="2800" b="1" dirty="0" smtClean="0"/>
              <a:t>Diagnostic tests</a:t>
            </a:r>
          </a:p>
          <a:p>
            <a:pPr lvl="1" algn="just" eaLnBrk="1" hangingPunct="1">
              <a:lnSpc>
                <a:spcPct val="90000"/>
              </a:lnSpc>
            </a:pPr>
            <a:r>
              <a:rPr lang="en-US" dirty="0" smtClean="0"/>
              <a:t>Open </a:t>
            </a:r>
            <a:r>
              <a:rPr lang="en-US" dirty="0" err="1" smtClean="0"/>
              <a:t>excisional</a:t>
            </a:r>
            <a:r>
              <a:rPr lang="en-US" dirty="0" smtClean="0"/>
              <a:t> biopsy (</a:t>
            </a:r>
            <a:r>
              <a:rPr lang="en-US" dirty="0" err="1" smtClean="0"/>
              <a:t>submandibulectomy</a:t>
            </a:r>
            <a:r>
              <a:rPr lang="en-US" dirty="0" smtClean="0"/>
              <a:t> or </a:t>
            </a:r>
            <a:r>
              <a:rPr lang="en-US" dirty="0" err="1" smtClean="0"/>
              <a:t>parotidectomy</a:t>
            </a:r>
            <a:r>
              <a:rPr lang="en-US" dirty="0" smtClean="0"/>
              <a:t>).</a:t>
            </a:r>
          </a:p>
          <a:p>
            <a:pPr lvl="1" algn="just" eaLnBrk="1" hangingPunct="1">
              <a:lnSpc>
                <a:spcPct val="90000"/>
              </a:lnSpc>
            </a:pPr>
            <a:r>
              <a:rPr lang="en-US" dirty="0" smtClean="0"/>
              <a:t>FNAB: </a:t>
            </a:r>
          </a:p>
          <a:p>
            <a:pPr lvl="2" algn="just" eaLnBrk="1" hangingPunct="1">
              <a:lnSpc>
                <a:spcPct val="90000"/>
              </a:lnSpc>
            </a:pPr>
            <a:r>
              <a:rPr lang="en-US" sz="2800" dirty="0" smtClean="0"/>
              <a:t>Shown to reduce surgery by 1/3 in some studies</a:t>
            </a:r>
          </a:p>
          <a:p>
            <a:pPr lvl="2" algn="just" eaLnBrk="1" hangingPunct="1">
              <a:lnSpc>
                <a:spcPct val="90000"/>
              </a:lnSpc>
            </a:pPr>
            <a:r>
              <a:rPr lang="en-US" sz="2800" dirty="0" smtClean="0"/>
              <a:t>Delineates intra-glandular lymph node, localized </a:t>
            </a:r>
            <a:r>
              <a:rPr lang="en-US" sz="2800" dirty="0" err="1" smtClean="0"/>
              <a:t>sialadenitis</a:t>
            </a:r>
            <a:r>
              <a:rPr lang="en-US" sz="2800" dirty="0" smtClean="0"/>
              <a:t> or benign </a:t>
            </a:r>
            <a:r>
              <a:rPr lang="en-US" sz="2800" dirty="0" err="1" smtClean="0"/>
              <a:t>lymphoepithelial</a:t>
            </a:r>
            <a:r>
              <a:rPr lang="en-US" sz="2800" dirty="0" smtClean="0"/>
              <a:t> cysts</a:t>
            </a:r>
          </a:p>
          <a:p>
            <a:pPr lvl="2" algn="just" eaLnBrk="1" hangingPunct="1">
              <a:lnSpc>
                <a:spcPct val="90000"/>
              </a:lnSpc>
            </a:pPr>
            <a:r>
              <a:rPr lang="en-US" sz="2800" dirty="0" smtClean="0"/>
              <a:t>Accuracy &gt;90% (sensitivity: ~90%; specificity: ~80%)</a:t>
            </a:r>
          </a:p>
          <a:p>
            <a:pPr lvl="1" algn="just" eaLnBrk="1" hangingPunct="1">
              <a:lnSpc>
                <a:spcPct val="90000"/>
              </a:lnSpc>
            </a:pPr>
            <a:r>
              <a:rPr lang="en-US" dirty="0" smtClean="0"/>
              <a:t>CT/MRI – deep lobe tumors, intra vs. extra-parotid</a:t>
            </a: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3" descr="parotid"/>
          <p:cNvPicPr>
            <a:picLocks noChangeAspect="1" noChangeArrowheads="1"/>
          </p:cNvPicPr>
          <p:nvPr/>
        </p:nvPicPr>
        <p:blipFill>
          <a:blip r:embed="rId2"/>
          <a:srcRect/>
          <a:stretch>
            <a:fillRect/>
          </a:stretch>
        </p:blipFill>
        <p:spPr bwMode="auto">
          <a:xfrm>
            <a:off x="1591733" y="0"/>
            <a:ext cx="5825067" cy="6477000"/>
          </a:xfrm>
          <a:prstGeom prst="rect">
            <a:avLst/>
          </a:prstGeom>
          <a:noFill/>
          <a:ln w="9525">
            <a:noFill/>
            <a:miter lim="800000"/>
            <a:headEnd/>
            <a:tailEnd/>
          </a:ln>
        </p:spPr>
      </p:pic>
      <p:sp>
        <p:nvSpPr>
          <p:cNvPr id="3" name="Rectangle 2"/>
          <p:cNvSpPr/>
          <p:nvPr/>
        </p:nvSpPr>
        <p:spPr>
          <a:xfrm>
            <a:off x="2895600" y="2438400"/>
            <a:ext cx="31242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838200"/>
          </a:xfrm>
        </p:spPr>
        <p:txBody>
          <a:bodyPr>
            <a:normAutofit fontScale="90000"/>
          </a:bodyPr>
          <a:lstStyle/>
          <a:p>
            <a:r>
              <a:rPr lang="en-US" dirty="0" err="1" smtClean="0"/>
              <a:t>Adamantinoma</a:t>
            </a:r>
            <a:r>
              <a:rPr lang="en-US" dirty="0" smtClean="0"/>
              <a:t> (</a:t>
            </a:r>
            <a:r>
              <a:rPr lang="en-US" dirty="0" err="1" smtClean="0"/>
              <a:t>Ameloblastoma</a:t>
            </a:r>
            <a:r>
              <a:rPr lang="en-US" dirty="0" smtClean="0"/>
              <a:t>)</a:t>
            </a:r>
            <a:endParaRPr lang="en-US" dirty="0"/>
          </a:p>
        </p:txBody>
      </p:sp>
      <p:sp>
        <p:nvSpPr>
          <p:cNvPr id="3" name="Content Placeholder 2"/>
          <p:cNvSpPr>
            <a:spLocks noGrp="1"/>
          </p:cNvSpPr>
          <p:nvPr>
            <p:ph idx="1"/>
          </p:nvPr>
        </p:nvSpPr>
        <p:spPr>
          <a:xfrm>
            <a:off x="457200" y="1295400"/>
            <a:ext cx="8229600" cy="5029200"/>
          </a:xfrm>
        </p:spPr>
        <p:txBody>
          <a:bodyPr>
            <a:normAutofit lnSpcReduction="10000"/>
          </a:bodyPr>
          <a:lstStyle/>
          <a:p>
            <a:pPr algn="just"/>
            <a:r>
              <a:rPr lang="en-US" dirty="0" smtClean="0"/>
              <a:t>locally malignant tumor of </a:t>
            </a:r>
            <a:r>
              <a:rPr lang="en-US" dirty="0" err="1" smtClean="0"/>
              <a:t>paradental</a:t>
            </a:r>
            <a:r>
              <a:rPr lang="en-US" dirty="0" smtClean="0"/>
              <a:t> epithelial debris of </a:t>
            </a:r>
            <a:r>
              <a:rPr lang="en-US" dirty="0" err="1" smtClean="0"/>
              <a:t>Malessez</a:t>
            </a:r>
            <a:r>
              <a:rPr lang="en-US" dirty="0" smtClean="0"/>
              <a:t>.</a:t>
            </a:r>
          </a:p>
          <a:p>
            <a:pPr algn="just"/>
            <a:r>
              <a:rPr lang="en-US" dirty="0" smtClean="0"/>
              <a:t>lower jaw near the angle. </a:t>
            </a:r>
            <a:endParaRPr lang="en-US" dirty="0" smtClean="0"/>
          </a:p>
          <a:p>
            <a:pPr algn="just"/>
            <a:r>
              <a:rPr lang="en-US" dirty="0" smtClean="0"/>
              <a:t>expanding jaw mainly outward causing thinning out of outer </a:t>
            </a:r>
            <a:r>
              <a:rPr lang="en-US" dirty="0" smtClean="0"/>
              <a:t>table.</a:t>
            </a:r>
          </a:p>
          <a:p>
            <a:pPr algn="just"/>
            <a:r>
              <a:rPr lang="en-US" dirty="0" smtClean="0"/>
              <a:t>grows forwards in the body and upwards in the </a:t>
            </a:r>
            <a:r>
              <a:rPr lang="en-US" dirty="0" err="1" smtClean="0"/>
              <a:t>ramus</a:t>
            </a:r>
            <a:r>
              <a:rPr lang="en-US" dirty="0" smtClean="0"/>
              <a:t> (horizontal &amp; </a:t>
            </a:r>
            <a:r>
              <a:rPr lang="en-US" dirty="0" smtClean="0"/>
              <a:t>vertical </a:t>
            </a:r>
            <a:r>
              <a:rPr lang="en-US" dirty="0" err="1" smtClean="0"/>
              <a:t>rami</a:t>
            </a:r>
            <a:r>
              <a:rPr lang="en-US" dirty="0" smtClean="0"/>
              <a:t>).</a:t>
            </a:r>
          </a:p>
          <a:p>
            <a:pPr algn="just"/>
            <a:r>
              <a:rPr lang="en-US" dirty="0" smtClean="0"/>
              <a:t> Commonly affects </a:t>
            </a:r>
            <a:r>
              <a:rPr lang="en-US" dirty="0" smtClean="0"/>
              <a:t>females.</a:t>
            </a:r>
          </a:p>
          <a:p>
            <a:pPr algn="just"/>
            <a:r>
              <a:rPr lang="en-US" dirty="0" smtClean="0"/>
              <a:t> Slowly growing, painless swelling in lower jaw near </a:t>
            </a:r>
            <a:r>
              <a:rPr lang="en-US" dirty="0" smtClean="0"/>
              <a:t>angle.  </a:t>
            </a:r>
            <a:endParaRPr lang="en-US" dirty="0" smtClean="0"/>
          </a:p>
          <a:p>
            <a:pPr algn="just"/>
            <a:r>
              <a:rPr lang="en-US" dirty="0" smtClean="0"/>
              <a:t>It </a:t>
            </a:r>
            <a:r>
              <a:rPr lang="en-US" dirty="0" smtClean="0"/>
              <a:t>may give egg shell crackling sensation (thinned bone). </a:t>
            </a:r>
            <a:endParaRPr 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lgn="just"/>
            <a:r>
              <a:rPr lang="en-US" dirty="0" smtClean="0"/>
              <a:t>Plain X-ray shows </a:t>
            </a:r>
            <a:r>
              <a:rPr lang="en-US" dirty="0" err="1" smtClean="0"/>
              <a:t>multilocular</a:t>
            </a:r>
            <a:r>
              <a:rPr lang="en-US" dirty="0" smtClean="0"/>
              <a:t> cyst with fine honey - comb appearance with </a:t>
            </a:r>
            <a:r>
              <a:rPr lang="en-US" dirty="0" smtClean="0"/>
              <a:t>equal </a:t>
            </a:r>
            <a:r>
              <a:rPr lang="en-US" dirty="0" err="1" smtClean="0"/>
              <a:t>lobulation</a:t>
            </a:r>
            <a:r>
              <a:rPr lang="en-US" dirty="0" smtClean="0"/>
              <a:t>.</a:t>
            </a:r>
          </a:p>
          <a:p>
            <a:pPr algn="just"/>
            <a:r>
              <a:rPr lang="en-US" dirty="0" smtClean="0"/>
              <a:t> Resection of affected portion of mandible with a safety margin at least ½ inch </a:t>
            </a:r>
            <a:r>
              <a:rPr lang="en-US" dirty="0" smtClean="0"/>
              <a:t>followed </a:t>
            </a:r>
            <a:r>
              <a:rPr lang="en-US" dirty="0" smtClean="0"/>
              <a:t>later by replacement with an </a:t>
            </a:r>
            <a:r>
              <a:rPr lang="en-US" dirty="0" err="1" smtClean="0"/>
              <a:t>autogenous</a:t>
            </a:r>
            <a:r>
              <a:rPr lang="en-US" dirty="0" smtClean="0"/>
              <a:t> bone graft (rib graft) or </a:t>
            </a:r>
            <a:r>
              <a:rPr lang="en-US" dirty="0" smtClean="0"/>
              <a:t>dental </a:t>
            </a:r>
            <a:r>
              <a:rPr lang="en-US" dirty="0" smtClean="0"/>
              <a:t>prosthesis. </a:t>
            </a: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just"/>
            <a:r>
              <a:rPr lang="en-GB" sz="4000" b="1" dirty="0" smtClean="0"/>
              <a:t>How do we differentiate neck swellings?</a:t>
            </a:r>
            <a:endParaRPr lang="en-US" sz="4000" b="1" dirty="0"/>
          </a:p>
        </p:txBody>
      </p:sp>
      <p:sp>
        <p:nvSpPr>
          <p:cNvPr id="3" name="Content Placeholder 2"/>
          <p:cNvSpPr>
            <a:spLocks noGrp="1"/>
          </p:cNvSpPr>
          <p:nvPr>
            <p:ph idx="1"/>
          </p:nvPr>
        </p:nvSpPr>
        <p:spPr/>
        <p:txBody>
          <a:bodyPr/>
          <a:lstStyle/>
          <a:p>
            <a:r>
              <a:rPr lang="en-US" b="1" u="sng" dirty="0" smtClean="0"/>
              <a:t>General swelling: </a:t>
            </a:r>
          </a:p>
          <a:p>
            <a:pPr>
              <a:buNone/>
            </a:pPr>
            <a:r>
              <a:rPr lang="en-US" dirty="0" smtClean="0"/>
              <a:t>1- Skin: sebaceous cyst  </a:t>
            </a:r>
          </a:p>
          <a:p>
            <a:pPr>
              <a:buNone/>
            </a:pPr>
            <a:r>
              <a:rPr lang="en-US" dirty="0" smtClean="0"/>
              <a:t>2- S.C.: </a:t>
            </a:r>
            <a:r>
              <a:rPr lang="en-US" dirty="0" err="1" smtClean="0"/>
              <a:t>Lipoma</a:t>
            </a:r>
            <a:r>
              <a:rPr lang="en-US" dirty="0" smtClean="0"/>
              <a:t> </a:t>
            </a:r>
          </a:p>
          <a:p>
            <a:pPr>
              <a:buNone/>
            </a:pPr>
            <a:r>
              <a:rPr lang="en-US" dirty="0" smtClean="0"/>
              <a:t>3- Vessels: </a:t>
            </a:r>
            <a:r>
              <a:rPr lang="en-US" dirty="0" err="1" smtClean="0"/>
              <a:t>hemangioma</a:t>
            </a:r>
            <a:r>
              <a:rPr lang="en-US" dirty="0" smtClean="0"/>
              <a:t>  </a:t>
            </a:r>
          </a:p>
          <a:p>
            <a:pPr>
              <a:buNone/>
            </a:pPr>
            <a:r>
              <a:rPr lang="en-US" dirty="0" smtClean="0"/>
              <a:t>4- </a:t>
            </a:r>
            <a:r>
              <a:rPr lang="en-US" dirty="0" err="1" smtClean="0"/>
              <a:t>Lymphatics</a:t>
            </a:r>
            <a:r>
              <a:rPr lang="en-US" dirty="0" smtClean="0"/>
              <a:t>: </a:t>
            </a:r>
            <a:r>
              <a:rPr lang="en-US" dirty="0" err="1" smtClean="0"/>
              <a:t>lymphangioma</a:t>
            </a:r>
            <a:r>
              <a:rPr lang="en-US" dirty="0" smtClean="0"/>
              <a:t> </a:t>
            </a:r>
          </a:p>
          <a:p>
            <a:pPr>
              <a:buNone/>
            </a:pPr>
            <a:r>
              <a:rPr lang="en-US" dirty="0" smtClean="0"/>
              <a:t>5- Nerves: </a:t>
            </a:r>
            <a:r>
              <a:rPr lang="en-US" dirty="0" err="1" smtClean="0"/>
              <a:t>neurofibroma</a:t>
            </a:r>
            <a:r>
              <a:rPr lang="en-US" dirty="0" smtClean="0"/>
              <a:t>, </a:t>
            </a:r>
            <a:r>
              <a:rPr lang="en-US" dirty="0" err="1" smtClean="0"/>
              <a:t>schwannoma</a:t>
            </a:r>
            <a:r>
              <a:rPr lang="en-US" dirty="0" smtClean="0"/>
              <a:t>     </a:t>
            </a:r>
          </a:p>
          <a:p>
            <a:pPr>
              <a:buNone/>
            </a:pPr>
            <a:r>
              <a:rPr lang="en-US" dirty="0" smtClean="0"/>
              <a:t>6- Muscles: tumors</a:t>
            </a:r>
          </a:p>
          <a:p>
            <a:endParaRPr 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5474" name="Picture 2"/>
          <p:cNvPicPr>
            <a:picLocks noChangeAspect="1" noChangeArrowheads="1"/>
          </p:cNvPicPr>
          <p:nvPr/>
        </p:nvPicPr>
        <p:blipFill>
          <a:blip r:embed="rId2"/>
          <a:srcRect/>
          <a:stretch>
            <a:fillRect/>
          </a:stretch>
        </p:blipFill>
        <p:spPr bwMode="auto">
          <a:xfrm>
            <a:off x="228600" y="304800"/>
            <a:ext cx="8686800" cy="6324599"/>
          </a:xfrm>
          <a:prstGeom prst="rect">
            <a:avLst/>
          </a:prstGeom>
          <a:noFill/>
          <a:ln w="9525">
            <a:noFill/>
            <a:miter lim="800000"/>
            <a:headEnd/>
            <a:tailEnd/>
          </a:ln>
          <a:effec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457200" y="304800"/>
            <a:ext cx="8229600" cy="914400"/>
          </a:xfrm>
        </p:spPr>
        <p:txBody>
          <a:bodyPr/>
          <a:lstStyle/>
          <a:p>
            <a:pPr algn="l" eaLnBrk="1" hangingPunct="1"/>
            <a:r>
              <a:rPr lang="en-US" i="0" dirty="0" smtClean="0"/>
              <a:t>Carotid Body Tumor</a:t>
            </a:r>
          </a:p>
        </p:txBody>
      </p:sp>
      <p:sp>
        <p:nvSpPr>
          <p:cNvPr id="20483" name="Rectangle 3"/>
          <p:cNvSpPr>
            <a:spLocks noGrp="1" noChangeArrowheads="1"/>
          </p:cNvSpPr>
          <p:nvPr>
            <p:ph type="body" idx="1"/>
          </p:nvPr>
        </p:nvSpPr>
        <p:spPr>
          <a:xfrm>
            <a:off x="228600" y="1371600"/>
            <a:ext cx="8610600" cy="5257800"/>
          </a:xfrm>
        </p:spPr>
        <p:txBody>
          <a:bodyPr>
            <a:normAutofit/>
          </a:bodyPr>
          <a:lstStyle/>
          <a:p>
            <a:pPr algn="just">
              <a:lnSpc>
                <a:spcPct val="90000"/>
              </a:lnSpc>
            </a:pPr>
            <a:endParaRPr lang="en-GB" sz="2800" dirty="0" smtClean="0"/>
          </a:p>
          <a:p>
            <a:pPr algn="just">
              <a:lnSpc>
                <a:spcPct val="90000"/>
              </a:lnSpc>
            </a:pPr>
            <a:r>
              <a:rPr lang="en-GB" sz="2800" dirty="0" smtClean="0"/>
              <a:t>Slow growing tumour of the carotid body at the carotid bifurcation. Eventually locally invasive.</a:t>
            </a:r>
          </a:p>
          <a:p>
            <a:pPr algn="just" eaLnBrk="1" hangingPunct="1">
              <a:lnSpc>
                <a:spcPct val="90000"/>
              </a:lnSpc>
            </a:pPr>
            <a:r>
              <a:rPr lang="en-US" sz="2800" dirty="0" smtClean="0"/>
              <a:t>Rare in children.</a:t>
            </a:r>
          </a:p>
          <a:p>
            <a:pPr algn="just" eaLnBrk="1" hangingPunct="1">
              <a:lnSpc>
                <a:spcPct val="90000"/>
              </a:lnSpc>
            </a:pPr>
            <a:r>
              <a:rPr lang="en-US" sz="2800" dirty="0" err="1" smtClean="0"/>
              <a:t>Pulsatile</a:t>
            </a:r>
            <a:r>
              <a:rPr lang="en-US" sz="2800" dirty="0" smtClean="0"/>
              <a:t>, compressible mass.</a:t>
            </a:r>
          </a:p>
          <a:p>
            <a:pPr algn="just" eaLnBrk="1" hangingPunct="1">
              <a:lnSpc>
                <a:spcPct val="90000"/>
              </a:lnSpc>
            </a:pPr>
            <a:r>
              <a:rPr lang="en-US" sz="2800" dirty="0" smtClean="0"/>
              <a:t>Mobile side to side </a:t>
            </a:r>
            <a:r>
              <a:rPr lang="en-US" sz="2800" u="sng" dirty="0" smtClean="0"/>
              <a:t>not</a:t>
            </a:r>
            <a:r>
              <a:rPr lang="en-US" sz="2800" dirty="0" smtClean="0"/>
              <a:t> up and down.</a:t>
            </a:r>
          </a:p>
          <a:p>
            <a:pPr algn="just" eaLnBrk="1" hangingPunct="1">
              <a:lnSpc>
                <a:spcPct val="90000"/>
              </a:lnSpc>
            </a:pPr>
            <a:r>
              <a:rPr lang="en-US" sz="2800" dirty="0" smtClean="0"/>
              <a:t>Clinical diagnosis, confirmed by angiogram (lyre sign) or CT.</a:t>
            </a:r>
          </a:p>
          <a:p>
            <a:pPr algn="just" eaLnBrk="1" hangingPunct="1">
              <a:lnSpc>
                <a:spcPct val="90000"/>
              </a:lnSpc>
            </a:pPr>
            <a:r>
              <a:rPr lang="en-US" sz="2800" dirty="0" smtClean="0"/>
              <a:t>Treatment:</a:t>
            </a:r>
          </a:p>
          <a:p>
            <a:pPr lvl="1" algn="just" eaLnBrk="1" hangingPunct="1">
              <a:lnSpc>
                <a:spcPct val="90000"/>
              </a:lnSpc>
            </a:pPr>
            <a:r>
              <a:rPr lang="en-US" sz="2400" dirty="0" smtClean="0"/>
              <a:t>Irradiation or close observation in the elderly.</a:t>
            </a:r>
          </a:p>
          <a:p>
            <a:pPr lvl="1" algn="just" eaLnBrk="1" hangingPunct="1">
              <a:lnSpc>
                <a:spcPct val="90000"/>
              </a:lnSpc>
            </a:pPr>
            <a:r>
              <a:rPr lang="en-US" sz="2400" dirty="0" smtClean="0"/>
              <a:t>Surgical resection for small tumors in young patients.</a:t>
            </a: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descr="carotidbody"/>
          <p:cNvPicPr>
            <a:picLocks noChangeAspect="1" noChangeArrowheads="1"/>
          </p:cNvPicPr>
          <p:nvPr/>
        </p:nvPicPr>
        <p:blipFill>
          <a:blip r:embed="rId3"/>
          <a:srcRect/>
          <a:stretch>
            <a:fillRect/>
          </a:stretch>
        </p:blipFill>
        <p:spPr bwMode="auto">
          <a:xfrm>
            <a:off x="304800" y="533400"/>
            <a:ext cx="4436533" cy="5562600"/>
          </a:xfrm>
          <a:prstGeom prst="rect">
            <a:avLst/>
          </a:prstGeom>
          <a:noFill/>
          <a:ln w="9525">
            <a:noFill/>
            <a:miter lim="800000"/>
            <a:headEnd/>
            <a:tailEnd/>
          </a:ln>
        </p:spPr>
      </p:pic>
      <p:graphicFrame>
        <p:nvGraphicFramePr>
          <p:cNvPr id="9218" name="Object 2"/>
          <p:cNvGraphicFramePr>
            <a:graphicFrameLocks noChangeAspect="1"/>
          </p:cNvGraphicFramePr>
          <p:nvPr/>
        </p:nvGraphicFramePr>
        <p:xfrm>
          <a:off x="5029200" y="609600"/>
          <a:ext cx="3810000" cy="5486400"/>
        </p:xfrm>
        <a:graphic>
          <a:graphicData uri="http://schemas.openxmlformats.org/presentationml/2006/ole">
            <p:oleObj spid="_x0000_s9218" name="Photo Editor Photo" r:id="rId4" imgW="952633" imgH="952633" progId="">
              <p:embed/>
            </p:oleObj>
          </a:graphicData>
        </a:graphic>
      </p:graphicFrame>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algn="l" eaLnBrk="1" hangingPunct="1"/>
            <a:r>
              <a:rPr lang="en-US" i="0" smtClean="0"/>
              <a:t>Lipoma</a:t>
            </a:r>
          </a:p>
        </p:txBody>
      </p:sp>
      <p:sp>
        <p:nvSpPr>
          <p:cNvPr id="22531" name="Rectangle 3"/>
          <p:cNvSpPr>
            <a:spLocks noGrp="1" noChangeArrowheads="1"/>
          </p:cNvSpPr>
          <p:nvPr>
            <p:ph type="body" idx="1"/>
          </p:nvPr>
        </p:nvSpPr>
        <p:spPr/>
        <p:txBody>
          <a:bodyPr/>
          <a:lstStyle/>
          <a:p>
            <a:pPr eaLnBrk="1" hangingPunct="1"/>
            <a:r>
              <a:rPr lang="en-US" dirty="0" smtClean="0"/>
              <a:t>Usually &gt;35 years of age</a:t>
            </a:r>
          </a:p>
          <a:p>
            <a:r>
              <a:rPr lang="en-US" dirty="0" smtClean="0"/>
              <a:t>Soft, ill-defined mass, Slippery edge.</a:t>
            </a:r>
          </a:p>
          <a:p>
            <a:pPr eaLnBrk="1" hangingPunct="1"/>
            <a:r>
              <a:rPr lang="en-US" dirty="0" smtClean="0"/>
              <a:t>Asymptomatic.</a:t>
            </a:r>
          </a:p>
          <a:p>
            <a:pPr eaLnBrk="1" hangingPunct="1"/>
            <a:r>
              <a:rPr lang="en-US" dirty="0" smtClean="0"/>
              <a:t>Clinical diagnosis – confirmed by excision.</a:t>
            </a: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5" descr="lipoma"/>
          <p:cNvPicPr>
            <a:picLocks noChangeAspect="1" noChangeArrowheads="1"/>
          </p:cNvPicPr>
          <p:nvPr/>
        </p:nvPicPr>
        <p:blipFill>
          <a:blip r:embed="rId2"/>
          <a:srcRect/>
          <a:stretch>
            <a:fillRect/>
          </a:stretch>
        </p:blipFill>
        <p:spPr bwMode="auto">
          <a:xfrm>
            <a:off x="1117600" y="533400"/>
            <a:ext cx="6502400" cy="5638800"/>
          </a:xfrm>
          <a:prstGeom prst="rect">
            <a:avLst/>
          </a:prstGeom>
          <a:noFill/>
          <a:ln w="9525">
            <a:noFill/>
            <a:miter lim="800000"/>
            <a:headEnd/>
            <a:tailEnd/>
          </a:ln>
        </p:spPr>
      </p:pic>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dirty="0" smtClean="0"/>
              <a:t>Sequestration </a:t>
            </a:r>
            <a:r>
              <a:rPr lang="en-US" dirty="0" err="1" smtClean="0"/>
              <a:t>dermoid</a:t>
            </a:r>
            <a:r>
              <a:rPr lang="en-US" dirty="0" smtClean="0"/>
              <a:t> Cyst</a:t>
            </a:r>
            <a:endParaRPr lang="en-US" i="0" dirty="0" smtClean="0"/>
          </a:p>
        </p:txBody>
      </p:sp>
      <p:sp>
        <p:nvSpPr>
          <p:cNvPr id="28675" name="Rectangle 3"/>
          <p:cNvSpPr>
            <a:spLocks noGrp="1" noChangeArrowheads="1"/>
          </p:cNvSpPr>
          <p:nvPr>
            <p:ph type="body" idx="1"/>
          </p:nvPr>
        </p:nvSpPr>
        <p:spPr>
          <a:xfrm>
            <a:off x="457200" y="1935480"/>
            <a:ext cx="8229600" cy="4693920"/>
          </a:xfrm>
        </p:spPr>
        <p:txBody>
          <a:bodyPr>
            <a:normAutofit lnSpcReduction="10000"/>
          </a:bodyPr>
          <a:lstStyle/>
          <a:p>
            <a:pPr algn="just"/>
            <a:r>
              <a:rPr lang="en-US" dirty="0" smtClean="0"/>
              <a:t>Congenital.</a:t>
            </a:r>
          </a:p>
          <a:p>
            <a:pPr algn="just"/>
            <a:r>
              <a:rPr lang="en-US" dirty="0" smtClean="0"/>
              <a:t>In the middle line anteriorly (sublingual, sub-mental, </a:t>
            </a:r>
            <a:r>
              <a:rPr lang="en-US" dirty="0" err="1" smtClean="0"/>
              <a:t>suprasternal</a:t>
            </a:r>
            <a:r>
              <a:rPr lang="en-US" dirty="0" smtClean="0"/>
              <a:t>) &amp; posteriorly.</a:t>
            </a:r>
          </a:p>
          <a:p>
            <a:pPr algn="just"/>
            <a:r>
              <a:rPr lang="en-US" dirty="0" smtClean="0"/>
              <a:t>Contents: Cheesy keratinous material.</a:t>
            </a:r>
          </a:p>
          <a:p>
            <a:pPr algn="just"/>
            <a:r>
              <a:rPr lang="en-US" dirty="0" smtClean="0"/>
              <a:t>Clinical diagnosis: Painless, not tender, not fixed to deeper structures, not attached to skin unless infected.</a:t>
            </a:r>
          </a:p>
          <a:p>
            <a:pPr algn="just"/>
            <a:r>
              <a:rPr lang="en-US" dirty="0" smtClean="0"/>
              <a:t>Not translucent.</a:t>
            </a:r>
          </a:p>
          <a:p>
            <a:pPr algn="just"/>
            <a:r>
              <a:rPr lang="en-US" dirty="0" smtClean="0"/>
              <a:t>Does not move up &amp; down with deglutition but in sublingual infra-</a:t>
            </a:r>
            <a:r>
              <a:rPr lang="en-US" dirty="0" err="1" smtClean="0"/>
              <a:t>myelohyoid</a:t>
            </a:r>
            <a:r>
              <a:rPr lang="en-US" dirty="0" smtClean="0"/>
              <a:t> </a:t>
            </a:r>
            <a:r>
              <a:rPr lang="en-US" dirty="0" err="1" smtClean="0"/>
              <a:t>dermoid</a:t>
            </a:r>
            <a:r>
              <a:rPr lang="en-US" dirty="0" smtClean="0"/>
              <a:t> becomes more prominent with deglutition. </a:t>
            </a:r>
          </a:p>
          <a:p>
            <a:pPr algn="just" eaLnBrk="1" hangingPunct="1"/>
            <a:r>
              <a:rPr lang="en-US" dirty="0" err="1" smtClean="0"/>
              <a:t>Excisional</a:t>
            </a:r>
            <a:r>
              <a:rPr lang="en-US" dirty="0" smtClean="0"/>
              <a:t> biopsy confirms.</a:t>
            </a:r>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42" name="Picture 2"/>
          <p:cNvPicPr>
            <a:picLocks noChangeAspect="1" noChangeArrowheads="1"/>
          </p:cNvPicPr>
          <p:nvPr/>
        </p:nvPicPr>
        <p:blipFill>
          <a:blip r:embed="rId2"/>
          <a:srcRect/>
          <a:stretch>
            <a:fillRect/>
          </a:stretch>
        </p:blipFill>
        <p:spPr bwMode="auto">
          <a:xfrm>
            <a:off x="914400" y="533400"/>
            <a:ext cx="7010400" cy="5715000"/>
          </a:xfrm>
          <a:prstGeom prst="rect">
            <a:avLst/>
          </a:prstGeom>
          <a:noFill/>
          <a:ln w="9525">
            <a:noFill/>
            <a:miter lim="800000"/>
            <a:headEnd/>
            <a:tailEnd/>
          </a:ln>
          <a:effec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685800"/>
          </a:xfrm>
        </p:spPr>
        <p:txBody>
          <a:bodyPr>
            <a:normAutofit/>
          </a:bodyPr>
          <a:lstStyle/>
          <a:p>
            <a:r>
              <a:rPr lang="en-US" sz="4000" dirty="0" smtClean="0"/>
              <a:t>Sebaceous (</a:t>
            </a:r>
            <a:r>
              <a:rPr lang="en-US" sz="4000" dirty="0" err="1" smtClean="0"/>
              <a:t>Epidermid</a:t>
            </a:r>
            <a:r>
              <a:rPr lang="en-US" sz="4000" dirty="0" smtClean="0"/>
              <a:t>) cyst </a:t>
            </a:r>
            <a:endParaRPr lang="en-US" sz="4000" dirty="0"/>
          </a:p>
        </p:txBody>
      </p:sp>
      <p:sp>
        <p:nvSpPr>
          <p:cNvPr id="3" name="Content Placeholder 2"/>
          <p:cNvSpPr>
            <a:spLocks noGrp="1"/>
          </p:cNvSpPr>
          <p:nvPr>
            <p:ph idx="1"/>
          </p:nvPr>
        </p:nvSpPr>
        <p:spPr>
          <a:xfrm>
            <a:off x="457200" y="1219200"/>
            <a:ext cx="8229600" cy="5410200"/>
          </a:xfrm>
        </p:spPr>
        <p:txBody>
          <a:bodyPr>
            <a:normAutofit/>
          </a:bodyPr>
          <a:lstStyle/>
          <a:p>
            <a:pPr algn="just"/>
            <a:r>
              <a:rPr lang="en-US" dirty="0" smtClean="0"/>
              <a:t>Retention cyst of a sebaceous gland, due to obstruction of duct.</a:t>
            </a:r>
          </a:p>
          <a:p>
            <a:pPr algn="just"/>
            <a:r>
              <a:rPr lang="en-US" dirty="0" smtClean="0"/>
              <a:t>Not dating since birth. </a:t>
            </a:r>
          </a:p>
          <a:p>
            <a:pPr algn="just"/>
            <a:r>
              <a:rPr lang="en-US" dirty="0" smtClean="0"/>
              <a:t>Contents: Consist of semi-solid, greasy, sebaceous material with an unpleasant </a:t>
            </a:r>
            <a:r>
              <a:rPr lang="en-US" dirty="0" err="1" smtClean="0"/>
              <a:t>odour</a:t>
            </a:r>
            <a:r>
              <a:rPr lang="en-US" dirty="0" smtClean="0"/>
              <a:t>.</a:t>
            </a:r>
          </a:p>
          <a:p>
            <a:pPr algn="just"/>
            <a:r>
              <a:rPr lang="en-US" dirty="0" smtClean="0"/>
              <a:t>Duct: blocked and attached to the skin at one point, </a:t>
            </a:r>
            <a:r>
              <a:rPr lang="en-US" dirty="0" err="1" smtClean="0"/>
              <a:t>punctum</a:t>
            </a:r>
            <a:r>
              <a:rPr lang="en-US" dirty="0" smtClean="0"/>
              <a:t> looks as a black spot. </a:t>
            </a:r>
          </a:p>
          <a:p>
            <a:pPr algn="just"/>
            <a:r>
              <a:rPr lang="en-US" dirty="0" smtClean="0"/>
              <a:t>Well defined hemispherical tense cystic swelling with smooth surface. </a:t>
            </a:r>
          </a:p>
          <a:p>
            <a:pPr algn="just"/>
            <a:r>
              <a:rPr lang="en-US" dirty="0" smtClean="0"/>
              <a:t>Painless not tender, not fixed to deeper structures unless infected. </a:t>
            </a:r>
          </a:p>
          <a:p>
            <a:pPr algn="just"/>
            <a:r>
              <a:rPr lang="en-US" dirty="0" smtClean="0"/>
              <a:t>Not translucent.       </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1266" name="Picture 2"/>
          <p:cNvPicPr>
            <a:picLocks noChangeAspect="1" noChangeArrowheads="1"/>
          </p:cNvPicPr>
          <p:nvPr/>
        </p:nvPicPr>
        <p:blipFill>
          <a:blip r:embed="rId2"/>
          <a:srcRect/>
          <a:stretch>
            <a:fillRect/>
          </a:stretch>
        </p:blipFill>
        <p:spPr bwMode="auto">
          <a:xfrm>
            <a:off x="533400" y="381000"/>
            <a:ext cx="8077200" cy="6019800"/>
          </a:xfrm>
          <a:prstGeom prst="rect">
            <a:avLst/>
          </a:prstGeom>
          <a:noFill/>
          <a:ln w="9525">
            <a:noFill/>
            <a:miter lim="800000"/>
            <a:headEnd/>
            <a:tailEnd/>
          </a:ln>
          <a:effec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algn="l" eaLnBrk="1" hangingPunct="1"/>
            <a:r>
              <a:rPr lang="en-US" i="0" smtClean="0"/>
              <a:t>Neurogenic Tumors</a:t>
            </a:r>
          </a:p>
        </p:txBody>
      </p:sp>
      <p:sp>
        <p:nvSpPr>
          <p:cNvPr id="24579" name="Rectangle 3"/>
          <p:cNvSpPr>
            <a:spLocks noGrp="1" noChangeArrowheads="1"/>
          </p:cNvSpPr>
          <p:nvPr>
            <p:ph type="body" idx="1"/>
          </p:nvPr>
        </p:nvSpPr>
        <p:spPr/>
        <p:txBody>
          <a:bodyPr/>
          <a:lstStyle/>
          <a:p>
            <a:pPr eaLnBrk="1" hangingPunct="1"/>
            <a:r>
              <a:rPr lang="en-US" dirty="0" smtClean="0"/>
              <a:t>Arise from neural crest derivatives</a:t>
            </a:r>
          </a:p>
          <a:p>
            <a:pPr eaLnBrk="1" hangingPunct="1"/>
            <a:r>
              <a:rPr lang="en-US" dirty="0" smtClean="0"/>
              <a:t>Include </a:t>
            </a:r>
            <a:r>
              <a:rPr lang="en-US" dirty="0" err="1" smtClean="0"/>
              <a:t>schwannoma</a:t>
            </a:r>
            <a:r>
              <a:rPr lang="en-US" dirty="0" smtClean="0"/>
              <a:t>, </a:t>
            </a:r>
            <a:r>
              <a:rPr lang="en-US" dirty="0" err="1" smtClean="0"/>
              <a:t>neurofibroma</a:t>
            </a:r>
            <a:r>
              <a:rPr lang="en-US" dirty="0" smtClean="0"/>
              <a:t>, and malignant peripheral nerve sheath tumor.</a:t>
            </a:r>
          </a:p>
          <a:p>
            <a:pPr eaLnBrk="1" hangingPunct="1"/>
            <a:r>
              <a:rPr lang="en-US" dirty="0" smtClean="0"/>
              <a:t>Increased incidence in NF syndromes.</a:t>
            </a:r>
          </a:p>
          <a:p>
            <a:pPr eaLnBrk="1" hangingPunct="1">
              <a:buFontTx/>
              <a:buNone/>
            </a:pPr>
            <a:endParaRPr lang="en-US" dirty="0" smtClean="0"/>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743712"/>
          </a:xfrm>
        </p:spPr>
        <p:txBody>
          <a:bodyPr>
            <a:noAutofit/>
          </a:bodyPr>
          <a:lstStyle/>
          <a:p>
            <a:pPr algn="just"/>
            <a:r>
              <a:rPr lang="en-GB" sz="4000" dirty="0" smtClean="0"/>
              <a:t>How do we differentiate neck swellings?</a:t>
            </a:r>
            <a:endParaRPr lang="en-US" sz="4000" dirty="0"/>
          </a:p>
        </p:txBody>
      </p:sp>
      <p:sp>
        <p:nvSpPr>
          <p:cNvPr id="3" name="Content Placeholder 2"/>
          <p:cNvSpPr>
            <a:spLocks noGrp="1"/>
          </p:cNvSpPr>
          <p:nvPr>
            <p:ph idx="1"/>
          </p:nvPr>
        </p:nvSpPr>
        <p:spPr>
          <a:xfrm>
            <a:off x="457200" y="1447800"/>
            <a:ext cx="8229600" cy="5105400"/>
          </a:xfrm>
        </p:spPr>
        <p:txBody>
          <a:bodyPr>
            <a:normAutofit fontScale="85000" lnSpcReduction="10000"/>
          </a:bodyPr>
          <a:lstStyle/>
          <a:p>
            <a:r>
              <a:rPr lang="en-US" b="1" u="sng" dirty="0" smtClean="0"/>
              <a:t>Swellings In The Middle Line Of The Neck </a:t>
            </a:r>
          </a:p>
          <a:p>
            <a:pPr>
              <a:buNone/>
            </a:pPr>
            <a:r>
              <a:rPr lang="en-US" dirty="0" smtClean="0"/>
              <a:t>1- </a:t>
            </a:r>
            <a:r>
              <a:rPr lang="en-US" dirty="0" err="1" smtClean="0"/>
              <a:t>Submental</a:t>
            </a:r>
            <a:r>
              <a:rPr lang="en-US" dirty="0" smtClean="0"/>
              <a:t> abscess  </a:t>
            </a:r>
          </a:p>
          <a:p>
            <a:pPr>
              <a:buNone/>
            </a:pPr>
            <a:r>
              <a:rPr lang="en-US" dirty="0" smtClean="0"/>
              <a:t>2</a:t>
            </a:r>
            <a:r>
              <a:rPr lang="en-US" dirty="0" smtClean="0"/>
              <a:t>- </a:t>
            </a:r>
            <a:r>
              <a:rPr lang="en-US" dirty="0" smtClean="0"/>
              <a:t>Sequestration </a:t>
            </a:r>
            <a:r>
              <a:rPr lang="en-US" dirty="0" err="1" smtClean="0"/>
              <a:t>dermoid</a:t>
            </a:r>
            <a:r>
              <a:rPr lang="en-US" dirty="0" smtClean="0"/>
              <a:t> cyst: </a:t>
            </a:r>
            <a:r>
              <a:rPr lang="en-US" dirty="0" err="1" smtClean="0"/>
              <a:t>Submental</a:t>
            </a:r>
            <a:r>
              <a:rPr lang="en-US" dirty="0" smtClean="0"/>
              <a:t> or </a:t>
            </a:r>
            <a:r>
              <a:rPr lang="en-US" dirty="0" err="1" smtClean="0"/>
              <a:t>suprasternal</a:t>
            </a:r>
            <a:endParaRPr lang="en-US" dirty="0" smtClean="0"/>
          </a:p>
          <a:p>
            <a:pPr>
              <a:buNone/>
            </a:pPr>
            <a:r>
              <a:rPr lang="en-US" dirty="0" smtClean="0"/>
              <a:t>3</a:t>
            </a:r>
            <a:r>
              <a:rPr lang="en-US" dirty="0" smtClean="0"/>
              <a:t>- </a:t>
            </a:r>
            <a:r>
              <a:rPr lang="en-US" dirty="0" smtClean="0"/>
              <a:t>Enlarged lymph nodes: </a:t>
            </a:r>
            <a:r>
              <a:rPr lang="en-US" dirty="0" err="1" smtClean="0"/>
              <a:t>Submental</a:t>
            </a:r>
            <a:r>
              <a:rPr lang="en-US" dirty="0" smtClean="0"/>
              <a:t>, </a:t>
            </a:r>
            <a:r>
              <a:rPr lang="en-US" dirty="0" err="1" smtClean="0"/>
              <a:t>prelaryngeal</a:t>
            </a:r>
            <a:r>
              <a:rPr lang="en-US" dirty="0" smtClean="0"/>
              <a:t> or </a:t>
            </a:r>
            <a:r>
              <a:rPr lang="en-US" dirty="0" err="1" smtClean="0"/>
              <a:t>pretracheal</a:t>
            </a:r>
            <a:r>
              <a:rPr lang="en-US" dirty="0" smtClean="0"/>
              <a:t>. </a:t>
            </a:r>
          </a:p>
          <a:p>
            <a:pPr>
              <a:buNone/>
            </a:pPr>
            <a:r>
              <a:rPr lang="en-US" dirty="0" smtClean="0"/>
              <a:t>             - Multiple, inflammatory vs. malignancy. </a:t>
            </a:r>
          </a:p>
          <a:p>
            <a:pPr>
              <a:buNone/>
            </a:pPr>
            <a:r>
              <a:rPr lang="en-US" dirty="0" smtClean="0"/>
              <a:t>4</a:t>
            </a:r>
            <a:r>
              <a:rPr lang="en-US" dirty="0" smtClean="0"/>
              <a:t>- </a:t>
            </a:r>
            <a:r>
              <a:rPr lang="en-US" dirty="0" smtClean="0"/>
              <a:t>Sub-hyoid bursitis</a:t>
            </a:r>
          </a:p>
          <a:p>
            <a:pPr>
              <a:buNone/>
            </a:pPr>
            <a:r>
              <a:rPr lang="en-US" dirty="0" smtClean="0"/>
              <a:t>5</a:t>
            </a:r>
            <a:r>
              <a:rPr lang="en-US" dirty="0" smtClean="0"/>
              <a:t>- </a:t>
            </a:r>
            <a:r>
              <a:rPr lang="en-US" dirty="0" err="1" smtClean="0"/>
              <a:t>Thyroglossal</a:t>
            </a:r>
            <a:r>
              <a:rPr lang="en-US" dirty="0" smtClean="0"/>
              <a:t> cyst</a:t>
            </a:r>
          </a:p>
          <a:p>
            <a:pPr>
              <a:buNone/>
            </a:pPr>
            <a:r>
              <a:rPr lang="en-US" dirty="0" smtClean="0"/>
              <a:t>6</a:t>
            </a:r>
            <a:r>
              <a:rPr lang="en-US" dirty="0" smtClean="0"/>
              <a:t>- </a:t>
            </a:r>
            <a:r>
              <a:rPr lang="en-US" dirty="0" smtClean="0"/>
              <a:t>Nodule or cysts in the isthmus of thyroid</a:t>
            </a:r>
          </a:p>
          <a:p>
            <a:pPr>
              <a:buNone/>
            </a:pPr>
            <a:r>
              <a:rPr lang="en-US" dirty="0" smtClean="0"/>
              <a:t>7</a:t>
            </a:r>
            <a:r>
              <a:rPr lang="en-US" dirty="0" smtClean="0"/>
              <a:t>- </a:t>
            </a:r>
            <a:r>
              <a:rPr lang="en-US" dirty="0" smtClean="0"/>
              <a:t>Swelling in the </a:t>
            </a:r>
            <a:r>
              <a:rPr lang="en-US" dirty="0" err="1" smtClean="0"/>
              <a:t>suprasternal</a:t>
            </a:r>
            <a:r>
              <a:rPr lang="en-US" dirty="0" smtClean="0"/>
              <a:t> (</a:t>
            </a:r>
            <a:r>
              <a:rPr lang="en-US" dirty="0" err="1" smtClean="0"/>
              <a:t>Burns’s</a:t>
            </a:r>
            <a:r>
              <a:rPr lang="en-US" dirty="0" smtClean="0"/>
              <a:t>) space: (Rare) </a:t>
            </a:r>
          </a:p>
          <a:p>
            <a:pPr>
              <a:buNone/>
            </a:pPr>
            <a:r>
              <a:rPr lang="en-US" dirty="0" smtClean="0"/>
              <a:t>              * Cystic:  </a:t>
            </a:r>
          </a:p>
          <a:p>
            <a:pPr>
              <a:buNone/>
            </a:pPr>
            <a:r>
              <a:rPr lang="en-US" dirty="0" smtClean="0"/>
              <a:t>a- Usually </a:t>
            </a:r>
            <a:r>
              <a:rPr lang="en-US" dirty="0" err="1" smtClean="0"/>
              <a:t>dermoid</a:t>
            </a:r>
            <a:r>
              <a:rPr lang="en-US" dirty="0" smtClean="0"/>
              <a:t>: Aspiration differentiates it from a cold abscess. </a:t>
            </a:r>
          </a:p>
          <a:p>
            <a:pPr>
              <a:buNone/>
            </a:pPr>
            <a:r>
              <a:rPr lang="en-US" dirty="0" smtClean="0"/>
              <a:t>b- Aneurysm of arch of aorta → </a:t>
            </a:r>
            <a:r>
              <a:rPr lang="en-US" dirty="0" err="1" smtClean="0"/>
              <a:t>expansile</a:t>
            </a:r>
            <a:r>
              <a:rPr lang="en-US" dirty="0" smtClean="0"/>
              <a:t> pulsation. </a:t>
            </a:r>
          </a:p>
          <a:p>
            <a:pPr>
              <a:buNone/>
            </a:pPr>
            <a:r>
              <a:rPr lang="en-US" dirty="0" smtClean="0"/>
              <a:t>              * Solid:  </a:t>
            </a:r>
            <a:r>
              <a:rPr lang="en-US" dirty="0" err="1" smtClean="0"/>
              <a:t>Lipoma</a:t>
            </a:r>
            <a:r>
              <a:rPr lang="en-US" dirty="0" smtClean="0"/>
              <a:t> or enlarged lymph nodes </a:t>
            </a:r>
          </a:p>
          <a:p>
            <a:pPr>
              <a:buNone/>
            </a:pPr>
            <a:endParaRPr lang="en-US" dirty="0" smtClean="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algn="l" eaLnBrk="1" hangingPunct="1"/>
            <a:r>
              <a:rPr lang="en-US" i="0" smtClean="0"/>
              <a:t>Schwannoma</a:t>
            </a:r>
          </a:p>
        </p:txBody>
      </p:sp>
      <p:sp>
        <p:nvSpPr>
          <p:cNvPr id="25603" name="Rectangle 3"/>
          <p:cNvSpPr>
            <a:spLocks noGrp="1" noChangeArrowheads="1"/>
          </p:cNvSpPr>
          <p:nvPr>
            <p:ph type="body" idx="1"/>
          </p:nvPr>
        </p:nvSpPr>
        <p:spPr/>
        <p:txBody>
          <a:bodyPr/>
          <a:lstStyle/>
          <a:p>
            <a:pPr eaLnBrk="1" hangingPunct="1">
              <a:lnSpc>
                <a:spcPct val="90000"/>
              </a:lnSpc>
            </a:pPr>
            <a:r>
              <a:rPr lang="en-US" dirty="0" smtClean="0"/>
              <a:t>Sporadic cases mostly.</a:t>
            </a:r>
          </a:p>
          <a:p>
            <a:pPr eaLnBrk="1" hangingPunct="1">
              <a:lnSpc>
                <a:spcPct val="90000"/>
              </a:lnSpc>
            </a:pPr>
            <a:r>
              <a:rPr lang="en-US" dirty="0" smtClean="0"/>
              <a:t>25 to 45% in neck when extra-cranial.</a:t>
            </a:r>
          </a:p>
          <a:p>
            <a:pPr eaLnBrk="1" hangingPunct="1">
              <a:lnSpc>
                <a:spcPct val="90000"/>
              </a:lnSpc>
            </a:pPr>
            <a:r>
              <a:rPr lang="en-US" dirty="0" smtClean="0"/>
              <a:t>Most commonly between 20 and 50 years.</a:t>
            </a:r>
          </a:p>
          <a:p>
            <a:pPr eaLnBrk="1" hangingPunct="1">
              <a:lnSpc>
                <a:spcPct val="90000"/>
              </a:lnSpc>
            </a:pPr>
            <a:r>
              <a:rPr lang="en-US" dirty="0" smtClean="0"/>
              <a:t>Usually mid-neck in </a:t>
            </a:r>
            <a:r>
              <a:rPr lang="en-US" dirty="0" err="1" smtClean="0"/>
              <a:t>poststyloid</a:t>
            </a:r>
            <a:r>
              <a:rPr lang="en-US" dirty="0" smtClean="0"/>
              <a:t> compartment.</a:t>
            </a:r>
          </a:p>
          <a:p>
            <a:pPr eaLnBrk="1" hangingPunct="1">
              <a:lnSpc>
                <a:spcPct val="90000"/>
              </a:lnSpc>
            </a:pPr>
            <a:r>
              <a:rPr lang="en-US" dirty="0" smtClean="0"/>
              <a:t>Signs and symptoms</a:t>
            </a:r>
          </a:p>
          <a:p>
            <a:pPr lvl="1" eaLnBrk="1" hangingPunct="1">
              <a:lnSpc>
                <a:spcPct val="90000"/>
              </a:lnSpc>
            </a:pPr>
            <a:r>
              <a:rPr lang="en-US" dirty="0" smtClean="0"/>
              <a:t>Medial </a:t>
            </a:r>
            <a:r>
              <a:rPr lang="en-US" dirty="0" err="1" smtClean="0"/>
              <a:t>tonsillar</a:t>
            </a:r>
            <a:r>
              <a:rPr lang="en-US" dirty="0" smtClean="0"/>
              <a:t> displacement.</a:t>
            </a:r>
          </a:p>
          <a:p>
            <a:pPr lvl="1" eaLnBrk="1" hangingPunct="1">
              <a:lnSpc>
                <a:spcPct val="90000"/>
              </a:lnSpc>
            </a:pPr>
            <a:r>
              <a:rPr lang="en-US" dirty="0" smtClean="0"/>
              <a:t>Hoarseness (</a:t>
            </a:r>
            <a:r>
              <a:rPr lang="en-US" dirty="0" err="1" smtClean="0"/>
              <a:t>vagus</a:t>
            </a:r>
            <a:r>
              <a:rPr lang="en-US" dirty="0" smtClean="0"/>
              <a:t> nerve).</a:t>
            </a:r>
          </a:p>
          <a:p>
            <a:pPr lvl="1" eaLnBrk="1" hangingPunct="1">
              <a:lnSpc>
                <a:spcPct val="90000"/>
              </a:lnSpc>
            </a:pPr>
            <a:r>
              <a:rPr lang="en-US" dirty="0" smtClean="0"/>
              <a:t>Horner’s syndrome (sympathetic chain).</a:t>
            </a: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algn="l" eaLnBrk="1" hangingPunct="1"/>
            <a:r>
              <a:rPr lang="en-US" i="0" smtClean="0"/>
              <a:t>Branchial Cleft Cysts</a:t>
            </a:r>
          </a:p>
        </p:txBody>
      </p:sp>
      <p:sp>
        <p:nvSpPr>
          <p:cNvPr id="30723" name="Rectangle 3"/>
          <p:cNvSpPr>
            <a:spLocks noGrp="1" noChangeArrowheads="1"/>
          </p:cNvSpPr>
          <p:nvPr>
            <p:ph type="body" idx="1"/>
          </p:nvPr>
        </p:nvSpPr>
        <p:spPr/>
        <p:txBody>
          <a:bodyPr/>
          <a:lstStyle/>
          <a:p>
            <a:pPr algn="just" eaLnBrk="1" hangingPunct="1">
              <a:lnSpc>
                <a:spcPct val="90000"/>
              </a:lnSpc>
            </a:pPr>
            <a:r>
              <a:rPr lang="en-US" dirty="0" err="1" smtClean="0"/>
              <a:t>Branchial</a:t>
            </a:r>
            <a:r>
              <a:rPr lang="en-US" dirty="0" smtClean="0"/>
              <a:t> cleft anomalies</a:t>
            </a:r>
          </a:p>
          <a:p>
            <a:pPr algn="just" eaLnBrk="1" hangingPunct="1">
              <a:lnSpc>
                <a:spcPct val="90000"/>
              </a:lnSpc>
            </a:pPr>
            <a:r>
              <a:rPr lang="en-US" dirty="0" smtClean="0"/>
              <a:t>2</a:t>
            </a:r>
            <a:r>
              <a:rPr lang="en-US" baseline="30000" dirty="0" smtClean="0"/>
              <a:t>nd</a:t>
            </a:r>
            <a:r>
              <a:rPr lang="en-US" dirty="0" smtClean="0"/>
              <a:t> cleft most common (95%) – tract medial to  CN XII between internal and external carotids.</a:t>
            </a:r>
          </a:p>
          <a:p>
            <a:pPr algn="just">
              <a:lnSpc>
                <a:spcPct val="90000"/>
              </a:lnSpc>
            </a:pPr>
            <a:r>
              <a:rPr lang="en-US" dirty="0" smtClean="0"/>
              <a:t>1</a:t>
            </a:r>
            <a:r>
              <a:rPr lang="en-US" baseline="30000" dirty="0" smtClean="0"/>
              <a:t>st</a:t>
            </a:r>
            <a:r>
              <a:rPr lang="en-US" dirty="0" smtClean="0"/>
              <a:t> cleft less common – possible close association with facial nerve.</a:t>
            </a:r>
          </a:p>
          <a:p>
            <a:pPr algn="just" eaLnBrk="1" hangingPunct="1">
              <a:lnSpc>
                <a:spcPct val="90000"/>
              </a:lnSpc>
            </a:pPr>
            <a:r>
              <a:rPr lang="en-US" dirty="0" smtClean="0"/>
              <a:t>3</a:t>
            </a:r>
            <a:r>
              <a:rPr lang="en-US" baseline="30000" dirty="0" smtClean="0"/>
              <a:t>rd</a:t>
            </a:r>
            <a:r>
              <a:rPr lang="en-US" dirty="0" smtClean="0"/>
              <a:t> and 4</a:t>
            </a:r>
            <a:r>
              <a:rPr lang="en-US" baseline="30000" dirty="0" smtClean="0"/>
              <a:t>th</a:t>
            </a:r>
            <a:r>
              <a:rPr lang="en-US" dirty="0" smtClean="0"/>
              <a:t> clefts rarely reported.</a:t>
            </a:r>
          </a:p>
          <a:p>
            <a:pPr algn="just" eaLnBrk="1" hangingPunct="1">
              <a:lnSpc>
                <a:spcPct val="90000"/>
              </a:lnSpc>
            </a:pPr>
            <a:r>
              <a:rPr lang="en-US" dirty="0" smtClean="0"/>
              <a:t>Present in older children or young adults often following URI.</a:t>
            </a:r>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algn="l" eaLnBrk="1" hangingPunct="1"/>
            <a:r>
              <a:rPr lang="en-US" i="0" smtClean="0"/>
              <a:t>Branchial Cleft Cysts</a:t>
            </a:r>
          </a:p>
        </p:txBody>
      </p:sp>
      <p:sp>
        <p:nvSpPr>
          <p:cNvPr id="31747" name="Rectangle 3"/>
          <p:cNvSpPr>
            <a:spLocks noGrp="1" noChangeArrowheads="1"/>
          </p:cNvSpPr>
          <p:nvPr>
            <p:ph type="body" idx="1"/>
          </p:nvPr>
        </p:nvSpPr>
        <p:spPr/>
        <p:txBody>
          <a:bodyPr/>
          <a:lstStyle/>
          <a:p>
            <a:pPr algn="just"/>
            <a:r>
              <a:rPr lang="en-US" dirty="0" smtClean="0"/>
              <a:t>Most common as smooth, fluctuant mass underlying the SCM</a:t>
            </a:r>
            <a:r>
              <a:rPr lang="en-GB" sz="2400" dirty="0" smtClean="0"/>
              <a:t> in front of its anterior border at the junction between the upper and middle two thirds.</a:t>
            </a:r>
          </a:p>
          <a:p>
            <a:pPr algn="just"/>
            <a:r>
              <a:rPr lang="en-GB" sz="2400" dirty="0" smtClean="0"/>
              <a:t>fluctuant but doesn’t </a:t>
            </a:r>
            <a:r>
              <a:rPr lang="en-GB" sz="2400" dirty="0" err="1" smtClean="0"/>
              <a:t>transilluminate</a:t>
            </a:r>
            <a:r>
              <a:rPr lang="en-GB" sz="2400" dirty="0" smtClean="0"/>
              <a:t>, it doesn’t move on swallowing.</a:t>
            </a:r>
            <a:endParaRPr lang="en-US" dirty="0" smtClean="0"/>
          </a:p>
          <a:p>
            <a:pPr algn="just" eaLnBrk="1" hangingPunct="1"/>
            <a:r>
              <a:rPr lang="en-US" dirty="0" smtClean="0"/>
              <a:t>Skin </a:t>
            </a:r>
            <a:r>
              <a:rPr lang="en-US" dirty="0" err="1" smtClean="0"/>
              <a:t>erythema</a:t>
            </a:r>
            <a:r>
              <a:rPr lang="en-US" dirty="0" smtClean="0"/>
              <a:t> and tenderness if infected.</a:t>
            </a:r>
          </a:p>
          <a:p>
            <a:pPr algn="just" eaLnBrk="1" hangingPunct="1"/>
            <a:r>
              <a:rPr lang="en-US" dirty="0" smtClean="0"/>
              <a:t>Treatment</a:t>
            </a:r>
          </a:p>
          <a:p>
            <a:pPr lvl="1" algn="just" eaLnBrk="1" hangingPunct="1"/>
            <a:r>
              <a:rPr lang="en-US" dirty="0" smtClean="0"/>
              <a:t>Initial control of infection</a:t>
            </a:r>
          </a:p>
          <a:p>
            <a:pPr lvl="1" algn="just" eaLnBrk="1" hangingPunct="1"/>
            <a:r>
              <a:rPr lang="en-US" dirty="0" smtClean="0"/>
              <a:t>Surgical excision, including tract</a:t>
            </a:r>
          </a:p>
          <a:p>
            <a:pPr algn="just" eaLnBrk="1" hangingPunct="1"/>
            <a:r>
              <a:rPr lang="en-US" dirty="0" smtClean="0"/>
              <a:t>May necessitate a total </a:t>
            </a:r>
            <a:r>
              <a:rPr lang="en-US" dirty="0" err="1" smtClean="0"/>
              <a:t>parotidectomy</a:t>
            </a:r>
            <a:r>
              <a:rPr lang="en-US" dirty="0" smtClean="0"/>
              <a:t> (1</a:t>
            </a:r>
            <a:r>
              <a:rPr lang="en-US" baseline="30000" dirty="0" smtClean="0"/>
              <a:t>st</a:t>
            </a:r>
            <a:r>
              <a:rPr lang="en-US" dirty="0" smtClean="0"/>
              <a:t> cleft).</a:t>
            </a:r>
          </a:p>
          <a:p>
            <a:pPr eaLnBrk="1" hangingPunct="1"/>
            <a:endParaRPr lang="en-US" dirty="0" smtClean="0"/>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srcRect/>
          <a:stretch>
            <a:fillRect/>
          </a:stretch>
        </p:blipFill>
        <p:spPr bwMode="auto">
          <a:xfrm>
            <a:off x="4953000" y="533400"/>
            <a:ext cx="3990975" cy="5867400"/>
          </a:xfrm>
          <a:prstGeom prst="rect">
            <a:avLst/>
          </a:prstGeom>
          <a:noFill/>
          <a:ln w="9525">
            <a:noFill/>
            <a:miter lim="800000"/>
            <a:headEnd/>
            <a:tailEnd/>
          </a:ln>
          <a:effectLst/>
        </p:spPr>
      </p:pic>
      <p:pic>
        <p:nvPicPr>
          <p:cNvPr id="12291" name="Picture 3"/>
          <p:cNvPicPr>
            <a:picLocks noChangeAspect="1" noChangeArrowheads="1"/>
          </p:cNvPicPr>
          <p:nvPr/>
        </p:nvPicPr>
        <p:blipFill>
          <a:blip r:embed="rId3"/>
          <a:srcRect/>
          <a:stretch>
            <a:fillRect/>
          </a:stretch>
        </p:blipFill>
        <p:spPr bwMode="auto">
          <a:xfrm>
            <a:off x="457200" y="457200"/>
            <a:ext cx="4343400" cy="6019800"/>
          </a:xfrm>
          <a:prstGeom prst="rect">
            <a:avLst/>
          </a:prstGeom>
          <a:noFill/>
          <a:ln w="9525">
            <a:noFill/>
            <a:miter lim="800000"/>
            <a:headEnd/>
            <a:tailEnd/>
          </a:ln>
          <a:effectLst/>
        </p:spPr>
      </p:pic>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237067" y="381000"/>
            <a:ext cx="7772400" cy="1143000"/>
          </a:xfrm>
        </p:spPr>
        <p:txBody>
          <a:bodyPr/>
          <a:lstStyle/>
          <a:p>
            <a:pPr algn="l" eaLnBrk="1" hangingPunct="1"/>
            <a:r>
              <a:rPr lang="en-US" i="0" smtClean="0"/>
              <a:t>Thyroglossal Duct Cyst</a:t>
            </a:r>
          </a:p>
        </p:txBody>
      </p:sp>
      <p:sp>
        <p:nvSpPr>
          <p:cNvPr id="33795" name="Rectangle 3"/>
          <p:cNvSpPr>
            <a:spLocks noGrp="1" noChangeArrowheads="1"/>
          </p:cNvSpPr>
          <p:nvPr>
            <p:ph type="body" sz="half" idx="1"/>
          </p:nvPr>
        </p:nvSpPr>
        <p:spPr>
          <a:xfrm>
            <a:off x="304800" y="1600200"/>
            <a:ext cx="3810000" cy="5029200"/>
          </a:xfrm>
        </p:spPr>
        <p:txBody>
          <a:bodyPr>
            <a:normAutofit fontScale="92500"/>
          </a:bodyPr>
          <a:lstStyle/>
          <a:p>
            <a:pPr algn="just" eaLnBrk="1" hangingPunct="1"/>
            <a:r>
              <a:rPr lang="en-US" sz="2400" dirty="0" smtClean="0"/>
              <a:t>Most common congenital midline mass.</a:t>
            </a:r>
          </a:p>
          <a:p>
            <a:pPr algn="just"/>
            <a:r>
              <a:rPr lang="en-US" sz="2400" dirty="0" smtClean="0"/>
              <a:t>Asymptomatic </a:t>
            </a:r>
            <a:r>
              <a:rPr lang="en-GB" sz="2400" dirty="0" smtClean="0"/>
              <a:t>cystic </a:t>
            </a:r>
            <a:r>
              <a:rPr lang="en-US" sz="2400" dirty="0" smtClean="0"/>
              <a:t>mass at or below the hyoid bone </a:t>
            </a:r>
            <a:r>
              <a:rPr lang="en-GB" sz="2400" dirty="0" smtClean="0"/>
              <a:t>moves up on swallowing and </a:t>
            </a:r>
            <a:r>
              <a:rPr lang="en-US" sz="2400" dirty="0" smtClean="0"/>
              <a:t>with tongue protrusion.</a:t>
            </a:r>
          </a:p>
          <a:p>
            <a:pPr algn="just"/>
            <a:r>
              <a:rPr lang="en-GB" sz="2400" dirty="0" smtClean="0"/>
              <a:t>Symptomatic through inflammation.</a:t>
            </a:r>
          </a:p>
          <a:p>
            <a:r>
              <a:rPr lang="en-US" dirty="0" smtClean="0"/>
              <a:t>Carcinoma: uncommon, 1%</a:t>
            </a:r>
          </a:p>
          <a:p>
            <a:pPr lvl="1"/>
            <a:r>
              <a:rPr lang="en-US" dirty="0" smtClean="0"/>
              <a:t>94% Thyroid- Papillary</a:t>
            </a:r>
          </a:p>
          <a:p>
            <a:pPr lvl="1"/>
            <a:r>
              <a:rPr lang="en-US" dirty="0" smtClean="0"/>
              <a:t>6% </a:t>
            </a:r>
            <a:r>
              <a:rPr lang="en-US" dirty="0" err="1" smtClean="0"/>
              <a:t>Squamous</a:t>
            </a:r>
            <a:r>
              <a:rPr lang="en-US" dirty="0" smtClean="0"/>
              <a:t> Cell</a:t>
            </a:r>
            <a:endParaRPr lang="en-US" sz="2400" dirty="0" smtClean="0"/>
          </a:p>
          <a:p>
            <a:pPr eaLnBrk="1" hangingPunct="1">
              <a:buFontTx/>
              <a:buNone/>
            </a:pPr>
            <a:endParaRPr lang="en-US" sz="2400" dirty="0" smtClean="0"/>
          </a:p>
        </p:txBody>
      </p:sp>
      <p:pic>
        <p:nvPicPr>
          <p:cNvPr id="33796" name="Picture 4" descr="TGDC"/>
          <p:cNvPicPr>
            <a:picLocks noGrp="1" noChangeAspect="1" noChangeArrowheads="1"/>
          </p:cNvPicPr>
          <p:nvPr>
            <p:ph sz="half" idx="2"/>
          </p:nvPr>
        </p:nvPicPr>
        <p:blipFill>
          <a:blip r:embed="rId2"/>
          <a:srcRect/>
          <a:stretch>
            <a:fillRect/>
          </a:stretch>
        </p:blipFill>
        <p:spPr>
          <a:xfrm>
            <a:off x="4301067" y="1524000"/>
            <a:ext cx="4605867" cy="5105400"/>
          </a:xfrm>
          <a:noFill/>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457200" y="381000"/>
            <a:ext cx="8229600" cy="914400"/>
          </a:xfrm>
        </p:spPr>
        <p:txBody>
          <a:bodyPr>
            <a:normAutofit/>
          </a:bodyPr>
          <a:lstStyle/>
          <a:p>
            <a:pPr algn="l" eaLnBrk="1" hangingPunct="1"/>
            <a:r>
              <a:rPr lang="en-US" i="0" dirty="0" err="1" smtClean="0"/>
              <a:t>Thyroglossal</a:t>
            </a:r>
            <a:r>
              <a:rPr lang="en-US" i="0" dirty="0" smtClean="0"/>
              <a:t> Duct Cyst</a:t>
            </a:r>
          </a:p>
        </p:txBody>
      </p:sp>
      <p:sp>
        <p:nvSpPr>
          <p:cNvPr id="34819" name="Rectangle 3"/>
          <p:cNvSpPr>
            <a:spLocks noGrp="1" noChangeArrowheads="1"/>
          </p:cNvSpPr>
          <p:nvPr>
            <p:ph type="body" idx="1"/>
          </p:nvPr>
        </p:nvSpPr>
        <p:spPr>
          <a:xfrm>
            <a:off x="304800" y="1295400"/>
            <a:ext cx="4191000" cy="5334000"/>
          </a:xfrm>
        </p:spPr>
        <p:txBody>
          <a:bodyPr>
            <a:normAutofit/>
          </a:bodyPr>
          <a:lstStyle/>
          <a:p>
            <a:pPr algn="just" eaLnBrk="1" hangingPunct="1"/>
            <a:endParaRPr lang="en-US" sz="2800" dirty="0" smtClean="0"/>
          </a:p>
          <a:p>
            <a:pPr algn="just" eaLnBrk="1" hangingPunct="1"/>
            <a:r>
              <a:rPr lang="en-US" sz="2800" dirty="0" smtClean="0"/>
              <a:t>1-2% have Ectopic Thyroid glands so imaging is indicated to document presence of a normal or ectopic thyroid gland.</a:t>
            </a:r>
          </a:p>
          <a:p>
            <a:pPr algn="just" eaLnBrk="1" hangingPunct="1"/>
            <a:r>
              <a:rPr lang="en-US" sz="2800" dirty="0" smtClean="0"/>
              <a:t>Simple Excision leads to high recurrence rate.</a:t>
            </a:r>
          </a:p>
          <a:p>
            <a:pPr algn="just" eaLnBrk="1" hangingPunct="1"/>
            <a:r>
              <a:rPr lang="en-US" sz="2800" dirty="0" err="1" smtClean="0"/>
              <a:t>Sistrunk</a:t>
            </a:r>
            <a:r>
              <a:rPr lang="en-US" sz="2800" dirty="0" smtClean="0"/>
              <a:t> Procedure.</a:t>
            </a:r>
          </a:p>
        </p:txBody>
      </p:sp>
      <p:pic>
        <p:nvPicPr>
          <p:cNvPr id="13314" name="Picture 2"/>
          <p:cNvPicPr>
            <a:picLocks noChangeAspect="1" noChangeArrowheads="1"/>
          </p:cNvPicPr>
          <p:nvPr/>
        </p:nvPicPr>
        <p:blipFill>
          <a:blip r:embed="rId2"/>
          <a:srcRect/>
          <a:stretch>
            <a:fillRect/>
          </a:stretch>
        </p:blipFill>
        <p:spPr bwMode="auto">
          <a:xfrm>
            <a:off x="4953000" y="1371600"/>
            <a:ext cx="3581400" cy="4648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3" descr="tdc"/>
          <p:cNvPicPr>
            <a:picLocks noChangeAspect="1" noChangeArrowheads="1"/>
          </p:cNvPicPr>
          <p:nvPr/>
        </p:nvPicPr>
        <p:blipFill>
          <a:blip r:embed="rId2"/>
          <a:srcRect/>
          <a:stretch>
            <a:fillRect/>
          </a:stretch>
        </p:blipFill>
        <p:spPr bwMode="auto">
          <a:xfrm>
            <a:off x="372534" y="914400"/>
            <a:ext cx="4131733" cy="5410200"/>
          </a:xfrm>
          <a:prstGeom prst="rect">
            <a:avLst/>
          </a:prstGeom>
          <a:noFill/>
          <a:ln w="9525">
            <a:noFill/>
            <a:miter lim="800000"/>
            <a:headEnd/>
            <a:tailEnd/>
          </a:ln>
        </p:spPr>
      </p:pic>
      <p:pic>
        <p:nvPicPr>
          <p:cNvPr id="14338" name="Picture 2"/>
          <p:cNvPicPr>
            <a:picLocks noChangeAspect="1" noChangeArrowheads="1"/>
          </p:cNvPicPr>
          <p:nvPr/>
        </p:nvPicPr>
        <p:blipFill>
          <a:blip r:embed="rId3"/>
          <a:srcRect/>
          <a:stretch>
            <a:fillRect/>
          </a:stretch>
        </p:blipFill>
        <p:spPr bwMode="auto">
          <a:xfrm>
            <a:off x="4724400" y="914400"/>
            <a:ext cx="4114800" cy="5334000"/>
          </a:xfrm>
          <a:prstGeom prst="rect">
            <a:avLst/>
          </a:prstGeom>
          <a:noFill/>
          <a:ln w="9525">
            <a:noFill/>
            <a:miter lim="800000"/>
            <a:headEnd/>
            <a:tailEnd/>
          </a:ln>
          <a:effectLst/>
        </p:spPr>
      </p:pic>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endParaRPr lang="ar-EG" smtClean="0"/>
          </a:p>
        </p:txBody>
      </p:sp>
      <p:sp>
        <p:nvSpPr>
          <p:cNvPr id="38915" name="Rectangle 3"/>
          <p:cNvSpPr>
            <a:spLocks noGrp="1" noChangeArrowheads="1"/>
          </p:cNvSpPr>
          <p:nvPr>
            <p:ph type="body" idx="1"/>
          </p:nvPr>
        </p:nvSpPr>
        <p:spPr/>
        <p:txBody>
          <a:bodyPr/>
          <a:lstStyle/>
          <a:p>
            <a:pPr eaLnBrk="1" hangingPunct="1"/>
            <a:endParaRPr lang="ar-EG" smtClean="0"/>
          </a:p>
        </p:txBody>
      </p:sp>
      <p:pic>
        <p:nvPicPr>
          <p:cNvPr id="38916" name="Picture 4" descr="f04000880004"/>
          <p:cNvPicPr>
            <a:picLocks noChangeAspect="1" noChangeArrowheads="1"/>
          </p:cNvPicPr>
          <p:nvPr/>
        </p:nvPicPr>
        <p:blipFill>
          <a:blip r:embed="rId3"/>
          <a:srcRect/>
          <a:stretch>
            <a:fillRect/>
          </a:stretch>
        </p:blipFill>
        <p:spPr bwMode="auto">
          <a:xfrm>
            <a:off x="643467" y="304800"/>
            <a:ext cx="7924800" cy="5981700"/>
          </a:xfrm>
          <a:prstGeom prst="rect">
            <a:avLst/>
          </a:prstGeom>
          <a:noFill/>
          <a:ln w="9525">
            <a:noFill/>
            <a:miter lim="800000"/>
            <a:headEnd/>
            <a:tailEnd/>
          </a:ln>
        </p:spPr>
      </p:pic>
      <p:sp>
        <p:nvSpPr>
          <p:cNvPr id="38917" name="Text Box 5"/>
          <p:cNvSpPr txBox="1">
            <a:spLocks noChangeArrowheads="1"/>
          </p:cNvSpPr>
          <p:nvPr/>
        </p:nvSpPr>
        <p:spPr bwMode="auto">
          <a:xfrm>
            <a:off x="6781800" y="6491288"/>
            <a:ext cx="2362200" cy="366712"/>
          </a:xfrm>
          <a:prstGeom prst="rect">
            <a:avLst/>
          </a:prstGeom>
          <a:noFill/>
          <a:ln w="9525">
            <a:noFill/>
            <a:miter lim="800000"/>
            <a:headEnd/>
            <a:tailEnd/>
          </a:ln>
        </p:spPr>
        <p:txBody>
          <a:bodyPr>
            <a:spAutoFit/>
          </a:bodyPr>
          <a:lstStyle/>
          <a:p>
            <a:pPr eaLnBrk="0" hangingPunct="0">
              <a:spcBef>
                <a:spcPct val="50000"/>
              </a:spcBef>
            </a:pPr>
            <a:r>
              <a:rPr lang="en-US" sz="1800" i="0">
                <a:latin typeface="Tahoma" pitchFamily="34" charset="0"/>
              </a:rPr>
              <a:t>Moir. 2004</a:t>
            </a:r>
            <a:r>
              <a:rPr lang="en-US" sz="1800" i="0" baseline="30000">
                <a:latin typeface="Tahoma" pitchFamily="34" charset="0"/>
              </a:rPr>
              <a:t>8</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endParaRPr lang="ar-EG" smtClean="0"/>
          </a:p>
        </p:txBody>
      </p:sp>
      <p:sp>
        <p:nvSpPr>
          <p:cNvPr id="39939" name="Rectangle 3"/>
          <p:cNvSpPr>
            <a:spLocks noGrp="1" noChangeArrowheads="1"/>
          </p:cNvSpPr>
          <p:nvPr>
            <p:ph type="body" idx="1"/>
          </p:nvPr>
        </p:nvSpPr>
        <p:spPr/>
        <p:txBody>
          <a:bodyPr/>
          <a:lstStyle/>
          <a:p>
            <a:pPr eaLnBrk="1" hangingPunct="1"/>
            <a:endParaRPr lang="ar-EG" smtClean="0"/>
          </a:p>
        </p:txBody>
      </p:sp>
      <p:pic>
        <p:nvPicPr>
          <p:cNvPr id="39940" name="Picture 4" descr="f04000880005"/>
          <p:cNvPicPr>
            <a:picLocks noChangeAspect="1" noChangeArrowheads="1"/>
          </p:cNvPicPr>
          <p:nvPr/>
        </p:nvPicPr>
        <p:blipFill>
          <a:blip r:embed="rId3"/>
          <a:srcRect/>
          <a:stretch>
            <a:fillRect/>
          </a:stretch>
        </p:blipFill>
        <p:spPr bwMode="auto">
          <a:xfrm>
            <a:off x="508000" y="228600"/>
            <a:ext cx="8060267" cy="6248400"/>
          </a:xfrm>
          <a:prstGeom prst="rect">
            <a:avLst/>
          </a:prstGeom>
          <a:noFill/>
          <a:ln w="9525">
            <a:noFill/>
            <a:miter lim="800000"/>
            <a:headEnd/>
            <a:tailEnd/>
          </a:ln>
        </p:spPr>
      </p:pic>
      <p:sp>
        <p:nvSpPr>
          <p:cNvPr id="39941" name="Text Box 5"/>
          <p:cNvSpPr txBox="1">
            <a:spLocks noChangeArrowheads="1"/>
          </p:cNvSpPr>
          <p:nvPr/>
        </p:nvSpPr>
        <p:spPr bwMode="auto">
          <a:xfrm>
            <a:off x="6781800" y="6491288"/>
            <a:ext cx="2362200" cy="366712"/>
          </a:xfrm>
          <a:prstGeom prst="rect">
            <a:avLst/>
          </a:prstGeom>
          <a:noFill/>
          <a:ln w="9525">
            <a:noFill/>
            <a:miter lim="800000"/>
            <a:headEnd/>
            <a:tailEnd/>
          </a:ln>
        </p:spPr>
        <p:txBody>
          <a:bodyPr>
            <a:spAutoFit/>
          </a:bodyPr>
          <a:lstStyle/>
          <a:p>
            <a:pPr eaLnBrk="0" hangingPunct="0">
              <a:spcBef>
                <a:spcPct val="50000"/>
              </a:spcBef>
            </a:pPr>
            <a:r>
              <a:rPr lang="en-US" sz="1800" i="0">
                <a:latin typeface="Tahoma" pitchFamily="34" charset="0"/>
              </a:rPr>
              <a:t>Moir. 2004</a:t>
            </a:r>
            <a:r>
              <a:rPr lang="en-US" sz="1800" i="0" baseline="30000">
                <a:latin typeface="Tahoma" pitchFamily="34" charset="0"/>
              </a:rPr>
              <a:t>8</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6386" name="Picture 2"/>
          <p:cNvPicPr>
            <a:picLocks noChangeAspect="1" noChangeArrowheads="1"/>
          </p:cNvPicPr>
          <p:nvPr/>
        </p:nvPicPr>
        <p:blipFill>
          <a:blip r:embed="rId2"/>
          <a:srcRect/>
          <a:stretch>
            <a:fillRect/>
          </a:stretch>
        </p:blipFill>
        <p:spPr bwMode="auto">
          <a:xfrm>
            <a:off x="609600" y="609600"/>
            <a:ext cx="8153400" cy="5715000"/>
          </a:xfrm>
          <a:prstGeom prst="rect">
            <a:avLst/>
          </a:prstGeom>
          <a:noFill/>
          <a:ln w="9525">
            <a:noFill/>
            <a:miter lim="800000"/>
            <a:headEnd/>
            <a:tailEnd/>
          </a:ln>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V="1">
            <a:off x="457200" y="304800"/>
            <a:ext cx="8229600" cy="399288"/>
          </a:xfrm>
        </p:spPr>
        <p:txBody>
          <a:bodyPr>
            <a:normAutofit fontScale="90000"/>
          </a:bodyPr>
          <a:lstStyle/>
          <a:p>
            <a:endParaRPr lang="en-US" dirty="0"/>
          </a:p>
        </p:txBody>
      </p:sp>
      <p:sp>
        <p:nvSpPr>
          <p:cNvPr id="3" name="Content Placeholder 2"/>
          <p:cNvSpPr>
            <a:spLocks noGrp="1"/>
          </p:cNvSpPr>
          <p:nvPr>
            <p:ph idx="1"/>
          </p:nvPr>
        </p:nvSpPr>
        <p:spPr>
          <a:xfrm>
            <a:off x="457200" y="990600"/>
            <a:ext cx="8229600" cy="5715000"/>
          </a:xfrm>
        </p:spPr>
        <p:txBody>
          <a:bodyPr>
            <a:normAutofit fontScale="85000" lnSpcReduction="20000"/>
          </a:bodyPr>
          <a:lstStyle/>
          <a:p>
            <a:r>
              <a:rPr lang="en-US" b="1" u="sng" dirty="0" smtClean="0"/>
              <a:t>Swellings In The lateral side of the neck </a:t>
            </a:r>
          </a:p>
          <a:p>
            <a:pPr>
              <a:buNone/>
            </a:pPr>
            <a:r>
              <a:rPr lang="en-US" b="1" u="sng" dirty="0" smtClean="0"/>
              <a:t>A- Swellings In The Region Of </a:t>
            </a:r>
            <a:r>
              <a:rPr lang="en-US" b="1" u="sng" dirty="0" err="1" smtClean="0"/>
              <a:t>Sternomastoid</a:t>
            </a:r>
            <a:endParaRPr lang="en-US" b="1" u="sng" dirty="0" smtClean="0"/>
          </a:p>
          <a:p>
            <a:pPr>
              <a:buNone/>
            </a:pPr>
            <a:r>
              <a:rPr lang="en-US" b="1" u="sng" dirty="0" smtClean="0"/>
              <a:t> </a:t>
            </a:r>
            <a:endParaRPr lang="en-US" dirty="0" smtClean="0"/>
          </a:p>
          <a:p>
            <a:pPr>
              <a:buNone/>
            </a:pPr>
            <a:r>
              <a:rPr lang="en-US" dirty="0" smtClean="0"/>
              <a:t>(1) The commonest: Lymph nodes enlargement. </a:t>
            </a:r>
          </a:p>
          <a:p>
            <a:pPr>
              <a:buNone/>
            </a:pPr>
            <a:r>
              <a:rPr lang="en-US" dirty="0" smtClean="0"/>
              <a:t>(2) Next common: Thyroid lobe enlargement. </a:t>
            </a:r>
          </a:p>
          <a:p>
            <a:pPr>
              <a:buNone/>
            </a:pPr>
            <a:r>
              <a:rPr lang="en-US" dirty="0" smtClean="0"/>
              <a:t>(3) Rare swellings: </a:t>
            </a:r>
          </a:p>
          <a:p>
            <a:pPr>
              <a:buNone/>
            </a:pPr>
            <a:r>
              <a:rPr lang="en-US" dirty="0" smtClean="0"/>
              <a:t>1. </a:t>
            </a:r>
            <a:r>
              <a:rPr lang="en-US" dirty="0" err="1" smtClean="0"/>
              <a:t>Branchial</a:t>
            </a:r>
            <a:r>
              <a:rPr lang="en-US" dirty="0" smtClean="0"/>
              <a:t> cyst. </a:t>
            </a:r>
          </a:p>
          <a:p>
            <a:pPr>
              <a:buNone/>
            </a:pPr>
            <a:r>
              <a:rPr lang="en-US" dirty="0" smtClean="0"/>
              <a:t>2. Aneurysm of the carotid vessels. </a:t>
            </a:r>
          </a:p>
          <a:p>
            <a:pPr>
              <a:buNone/>
            </a:pPr>
            <a:r>
              <a:rPr lang="en-US" dirty="0" smtClean="0"/>
              <a:t>3. Swellings of the </a:t>
            </a:r>
            <a:r>
              <a:rPr lang="en-US" dirty="0" err="1" smtClean="0"/>
              <a:t>sternomastoid</a:t>
            </a:r>
            <a:r>
              <a:rPr lang="en-US" dirty="0" smtClean="0"/>
              <a:t> muscle itself e.g. </a:t>
            </a:r>
            <a:r>
              <a:rPr lang="en-US" dirty="0" err="1" smtClean="0"/>
              <a:t>haematoma</a:t>
            </a:r>
            <a:r>
              <a:rPr lang="en-US" dirty="0" smtClean="0"/>
              <a:t> or </a:t>
            </a:r>
            <a:r>
              <a:rPr lang="en-US" dirty="0" err="1" smtClean="0"/>
              <a:t>tumour</a:t>
            </a:r>
            <a:r>
              <a:rPr lang="en-US" dirty="0" smtClean="0"/>
              <a:t>  </a:t>
            </a:r>
          </a:p>
          <a:p>
            <a:pPr>
              <a:buNone/>
            </a:pPr>
            <a:r>
              <a:rPr lang="en-US" dirty="0" smtClean="0"/>
              <a:t>4. Carotid body </a:t>
            </a:r>
            <a:r>
              <a:rPr lang="en-US" dirty="0" err="1" smtClean="0"/>
              <a:t>tumour</a:t>
            </a:r>
            <a:r>
              <a:rPr lang="en-US" dirty="0" smtClean="0"/>
              <a:t>.  </a:t>
            </a:r>
          </a:p>
          <a:p>
            <a:pPr>
              <a:buNone/>
            </a:pPr>
            <a:r>
              <a:rPr lang="en-US" dirty="0" smtClean="0"/>
              <a:t>5. </a:t>
            </a:r>
            <a:r>
              <a:rPr lang="en-US" dirty="0" err="1" smtClean="0"/>
              <a:t>Laryngocele</a:t>
            </a:r>
            <a:r>
              <a:rPr lang="en-US" dirty="0" smtClean="0"/>
              <a:t>. </a:t>
            </a:r>
          </a:p>
          <a:p>
            <a:pPr>
              <a:buNone/>
            </a:pPr>
            <a:r>
              <a:rPr lang="en-US" dirty="0" smtClean="0"/>
              <a:t>6. Cystic </a:t>
            </a:r>
            <a:r>
              <a:rPr lang="en-US" dirty="0" err="1" smtClean="0"/>
              <a:t>hygroma</a:t>
            </a:r>
            <a:r>
              <a:rPr lang="en-US" dirty="0" smtClean="0"/>
              <a:t>  </a:t>
            </a:r>
          </a:p>
          <a:p>
            <a:pPr>
              <a:buNone/>
            </a:pPr>
            <a:r>
              <a:rPr lang="en-US" dirty="0" smtClean="0"/>
              <a:t>7. Plunging </a:t>
            </a:r>
            <a:r>
              <a:rPr lang="en-US" dirty="0" err="1" smtClean="0"/>
              <a:t>ranula</a:t>
            </a:r>
            <a:r>
              <a:rPr lang="en-US" dirty="0" smtClean="0"/>
              <a:t>. </a:t>
            </a:r>
          </a:p>
          <a:p>
            <a:pPr>
              <a:buNone/>
            </a:pPr>
            <a:r>
              <a:rPr lang="en-US" dirty="0" smtClean="0"/>
              <a:t>8. </a:t>
            </a:r>
            <a:r>
              <a:rPr lang="en-US" dirty="0" err="1" smtClean="0"/>
              <a:t>Pneuomatocele</a:t>
            </a:r>
            <a:r>
              <a:rPr lang="en-US" dirty="0" smtClean="0"/>
              <a:t>. </a:t>
            </a:r>
          </a:p>
          <a:p>
            <a:pPr>
              <a:buNone/>
            </a:pPr>
            <a:r>
              <a:rPr lang="en-US" dirty="0" smtClean="0"/>
              <a:t>9. Pharyngeal </a:t>
            </a:r>
            <a:r>
              <a:rPr lang="en-US" dirty="0" err="1" smtClean="0"/>
              <a:t>diverticulum</a:t>
            </a:r>
            <a:r>
              <a:rPr lang="en-US" dirty="0" smtClean="0"/>
              <a:t> (</a:t>
            </a:r>
            <a:r>
              <a:rPr lang="en-US" dirty="0" err="1" smtClean="0"/>
              <a:t>Zenker's</a:t>
            </a:r>
            <a:r>
              <a:rPr lang="en-US" dirty="0" smtClean="0"/>
              <a:t> </a:t>
            </a:r>
            <a:r>
              <a:rPr lang="en-US" dirty="0" err="1" smtClean="0"/>
              <a:t>diverticulum</a:t>
            </a:r>
            <a:r>
              <a:rPr lang="en-US" dirty="0" smtClean="0"/>
              <a:t>). </a:t>
            </a:r>
          </a:p>
          <a:p>
            <a:pPr>
              <a:buNone/>
            </a:pPr>
            <a:r>
              <a:rPr lang="en-US" b="1" u="sng" dirty="0" smtClean="0"/>
              <a:t>  </a:t>
            </a:r>
            <a:endParaRPr lang="en-US" b="1" u="sng"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algn="l" eaLnBrk="1" hangingPunct="1"/>
            <a:r>
              <a:rPr lang="en-US" i="0" dirty="0" smtClean="0"/>
              <a:t>Plunging </a:t>
            </a:r>
            <a:r>
              <a:rPr lang="en-US" i="0" dirty="0" err="1" smtClean="0"/>
              <a:t>Ranula</a:t>
            </a:r>
            <a:endParaRPr lang="en-US" i="0" dirty="0" smtClean="0"/>
          </a:p>
        </p:txBody>
      </p:sp>
      <p:sp>
        <p:nvSpPr>
          <p:cNvPr id="40963" name="Rectangle 3"/>
          <p:cNvSpPr>
            <a:spLocks noGrp="1" noChangeArrowheads="1"/>
          </p:cNvSpPr>
          <p:nvPr>
            <p:ph type="body" idx="1"/>
          </p:nvPr>
        </p:nvSpPr>
        <p:spPr/>
        <p:txBody>
          <a:bodyPr/>
          <a:lstStyle/>
          <a:p>
            <a:pPr algn="just" eaLnBrk="1" hangingPunct="1"/>
            <a:r>
              <a:rPr lang="en-US" sz="2800" dirty="0" smtClean="0"/>
              <a:t>Simple </a:t>
            </a:r>
            <a:r>
              <a:rPr lang="en-US" sz="2800" dirty="0" err="1" smtClean="0"/>
              <a:t>ranula</a:t>
            </a:r>
            <a:r>
              <a:rPr lang="en-US" sz="2800" dirty="0" smtClean="0"/>
              <a:t>- unilateral oral cavity cystic lesion.</a:t>
            </a:r>
          </a:p>
          <a:p>
            <a:pPr algn="just" eaLnBrk="1" hangingPunct="1"/>
            <a:r>
              <a:rPr lang="en-US" sz="2800" dirty="0" smtClean="0"/>
              <a:t>Plunging </a:t>
            </a:r>
            <a:r>
              <a:rPr lang="en-US" sz="2800" dirty="0" err="1" smtClean="0"/>
              <a:t>ranula</a:t>
            </a:r>
            <a:r>
              <a:rPr lang="en-US" sz="2800" dirty="0" smtClean="0"/>
              <a:t>- pierce the </a:t>
            </a:r>
            <a:r>
              <a:rPr lang="en-US" sz="2800" dirty="0" err="1" smtClean="0"/>
              <a:t>mylohyoid</a:t>
            </a:r>
            <a:r>
              <a:rPr lang="en-US" sz="2800" dirty="0" smtClean="0"/>
              <a:t> to present as a </a:t>
            </a:r>
            <a:r>
              <a:rPr lang="en-US" sz="2800" dirty="0" err="1" smtClean="0"/>
              <a:t>paramedian</a:t>
            </a:r>
            <a:r>
              <a:rPr lang="en-US" sz="2800" dirty="0" smtClean="0"/>
              <a:t> or lateral neck mass.</a:t>
            </a:r>
          </a:p>
          <a:p>
            <a:pPr algn="just" eaLnBrk="1" hangingPunct="1"/>
            <a:r>
              <a:rPr lang="en-US" sz="2800" dirty="0" smtClean="0"/>
              <a:t>Cyst aspirate- high protein, amylase levels.</a:t>
            </a:r>
          </a:p>
          <a:p>
            <a:pPr algn="just" eaLnBrk="1" hangingPunct="1"/>
            <a:r>
              <a:rPr lang="en-US" sz="2800" dirty="0" smtClean="0"/>
              <a:t>CT scan/MRI.</a:t>
            </a:r>
          </a:p>
          <a:p>
            <a:pPr algn="just" eaLnBrk="1" hangingPunct="1"/>
            <a:r>
              <a:rPr lang="en-US" sz="2800" dirty="0" smtClean="0"/>
              <a:t>Treatment is intraoral excision to include the sublingual gland of origin.</a:t>
            </a:r>
          </a:p>
          <a:p>
            <a:pPr algn="just"/>
            <a:r>
              <a:rPr lang="en-US" sz="2800" dirty="0" err="1" smtClean="0"/>
              <a:t>Marsupialisation</a:t>
            </a:r>
            <a:r>
              <a:rPr lang="en-US" sz="2800" dirty="0" smtClean="0"/>
              <a:t> (associated with a relatively high recurrence rate).</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17410" name="Picture 2"/>
          <p:cNvPicPr>
            <a:picLocks noChangeAspect="1" noChangeArrowheads="1"/>
          </p:cNvPicPr>
          <p:nvPr/>
        </p:nvPicPr>
        <p:blipFill>
          <a:blip r:embed="rId2"/>
          <a:srcRect/>
          <a:stretch>
            <a:fillRect/>
          </a:stretch>
        </p:blipFill>
        <p:spPr bwMode="auto">
          <a:xfrm>
            <a:off x="609600" y="685800"/>
            <a:ext cx="8229600" cy="5638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algn="l" eaLnBrk="1" hangingPunct="1"/>
            <a:r>
              <a:rPr lang="en-US" i="0" dirty="0" err="1" smtClean="0"/>
              <a:t>Laryngocele</a:t>
            </a:r>
            <a:endParaRPr lang="en-US" i="0" dirty="0" smtClean="0"/>
          </a:p>
        </p:txBody>
      </p:sp>
      <p:sp>
        <p:nvSpPr>
          <p:cNvPr id="43011" name="Rectangle 3"/>
          <p:cNvSpPr>
            <a:spLocks noGrp="1" noChangeArrowheads="1"/>
          </p:cNvSpPr>
          <p:nvPr>
            <p:ph type="body" idx="1"/>
          </p:nvPr>
        </p:nvSpPr>
        <p:spPr>
          <a:xfrm>
            <a:off x="457200" y="1935480"/>
            <a:ext cx="4343400" cy="4693920"/>
          </a:xfrm>
        </p:spPr>
        <p:txBody>
          <a:bodyPr>
            <a:normAutofit lnSpcReduction="10000"/>
          </a:bodyPr>
          <a:lstStyle/>
          <a:p>
            <a:pPr eaLnBrk="1" hangingPunct="1"/>
            <a:r>
              <a:rPr lang="en-US" dirty="0" smtClean="0"/>
              <a:t>Congenitally from an enlarged laryngeal </a:t>
            </a:r>
            <a:r>
              <a:rPr lang="en-US" dirty="0" err="1" smtClean="0"/>
              <a:t>saccule</a:t>
            </a:r>
            <a:r>
              <a:rPr lang="en-US" dirty="0" smtClean="0"/>
              <a:t>.</a:t>
            </a:r>
          </a:p>
          <a:p>
            <a:pPr eaLnBrk="1" hangingPunct="1"/>
            <a:r>
              <a:rPr lang="en-US" dirty="0" smtClean="0"/>
              <a:t>Classified as internal, external, or both.</a:t>
            </a:r>
          </a:p>
          <a:p>
            <a:pPr eaLnBrk="1" hangingPunct="1"/>
            <a:r>
              <a:rPr lang="en-US" dirty="0" smtClean="0"/>
              <a:t>Internal</a:t>
            </a:r>
          </a:p>
          <a:p>
            <a:pPr lvl="1" eaLnBrk="1" hangingPunct="1"/>
            <a:r>
              <a:rPr lang="en-US" dirty="0" smtClean="0"/>
              <a:t>Confined to larynx, usually involves the false cord and </a:t>
            </a:r>
            <a:r>
              <a:rPr lang="en-US" dirty="0" err="1" smtClean="0"/>
              <a:t>aryepiglottic</a:t>
            </a:r>
            <a:r>
              <a:rPr lang="en-US" dirty="0" smtClean="0"/>
              <a:t> fold.</a:t>
            </a:r>
          </a:p>
          <a:p>
            <a:pPr lvl="1" eaLnBrk="1" hangingPunct="1"/>
            <a:r>
              <a:rPr lang="en-US" dirty="0" smtClean="0"/>
              <a:t>Hoarseness and respiratory distress vs. neck mass.</a:t>
            </a:r>
          </a:p>
        </p:txBody>
      </p:sp>
      <p:pic>
        <p:nvPicPr>
          <p:cNvPr id="19458" name="Picture 2"/>
          <p:cNvPicPr>
            <a:picLocks noChangeAspect="1" noChangeArrowheads="1"/>
          </p:cNvPicPr>
          <p:nvPr/>
        </p:nvPicPr>
        <p:blipFill>
          <a:blip r:embed="rId2"/>
          <a:srcRect/>
          <a:stretch>
            <a:fillRect/>
          </a:stretch>
        </p:blipFill>
        <p:spPr bwMode="auto">
          <a:xfrm>
            <a:off x="4724400" y="1219200"/>
            <a:ext cx="4191000" cy="5257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algn="l" eaLnBrk="1" hangingPunct="1"/>
            <a:r>
              <a:rPr lang="en-US" i="0" dirty="0" err="1" smtClean="0"/>
              <a:t>Laryngocele</a:t>
            </a:r>
            <a:endParaRPr lang="en-US" i="0" dirty="0" smtClean="0"/>
          </a:p>
        </p:txBody>
      </p:sp>
      <p:sp>
        <p:nvSpPr>
          <p:cNvPr id="44035" name="Rectangle 3"/>
          <p:cNvSpPr>
            <a:spLocks noGrp="1" noChangeArrowheads="1"/>
          </p:cNvSpPr>
          <p:nvPr>
            <p:ph type="body" idx="1"/>
          </p:nvPr>
        </p:nvSpPr>
        <p:spPr/>
        <p:txBody>
          <a:bodyPr>
            <a:normAutofit/>
          </a:bodyPr>
          <a:lstStyle/>
          <a:p>
            <a:pPr algn="just" eaLnBrk="1" hangingPunct="1"/>
            <a:r>
              <a:rPr lang="en-US" dirty="0" smtClean="0"/>
              <a:t>External and Combined </a:t>
            </a:r>
            <a:r>
              <a:rPr lang="en-US" dirty="0" err="1" smtClean="0"/>
              <a:t>Laryngoceles</a:t>
            </a:r>
            <a:endParaRPr lang="en-US" dirty="0" smtClean="0"/>
          </a:p>
          <a:p>
            <a:pPr lvl="1" algn="just"/>
            <a:r>
              <a:rPr lang="en-US" dirty="0" smtClean="0"/>
              <a:t>occupation requiring strain, chronic cough </a:t>
            </a:r>
          </a:p>
          <a:p>
            <a:pPr lvl="1" algn="just"/>
            <a:r>
              <a:rPr lang="en-US" dirty="0" smtClean="0"/>
              <a:t>Soft, compressible, lateral neck mass that distends with increases in intra-laryngeal pressures.</a:t>
            </a:r>
          </a:p>
          <a:p>
            <a:pPr lvl="1" algn="just"/>
            <a:r>
              <a:rPr lang="en-US" dirty="0" smtClean="0"/>
              <a:t>Resonant, translucent </a:t>
            </a:r>
          </a:p>
          <a:p>
            <a:pPr lvl="1" algn="just"/>
            <a:r>
              <a:rPr lang="en-US" dirty="0" smtClean="0"/>
              <a:t>appears when patient blows his nose with the mouth closed. </a:t>
            </a:r>
          </a:p>
          <a:p>
            <a:pPr lvl="1" algn="just" eaLnBrk="1" hangingPunct="1"/>
            <a:r>
              <a:rPr lang="en-US" dirty="0" smtClean="0"/>
              <a:t>Through the </a:t>
            </a:r>
            <a:r>
              <a:rPr lang="en-US" dirty="0" err="1" smtClean="0"/>
              <a:t>thyrohyoid</a:t>
            </a:r>
            <a:r>
              <a:rPr lang="en-US" dirty="0" smtClean="0"/>
              <a:t> membrane at the entrance of the Superior Laryngeal Nerve.</a:t>
            </a:r>
          </a:p>
          <a:p>
            <a:pPr lvl="1" algn="just" eaLnBrk="1" hangingPunct="1"/>
            <a:r>
              <a:rPr lang="en-US" dirty="0" smtClean="0"/>
              <a:t>CT scan</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18434" name="Picture 2"/>
          <p:cNvPicPr>
            <a:picLocks noChangeAspect="1" noChangeArrowheads="1"/>
          </p:cNvPicPr>
          <p:nvPr/>
        </p:nvPicPr>
        <p:blipFill>
          <a:blip r:embed="rId2"/>
          <a:srcRect/>
          <a:stretch>
            <a:fillRect/>
          </a:stretch>
        </p:blipFill>
        <p:spPr bwMode="auto">
          <a:xfrm>
            <a:off x="381000" y="304800"/>
            <a:ext cx="4114800" cy="6172200"/>
          </a:xfrm>
          <a:prstGeom prst="rect">
            <a:avLst/>
          </a:prstGeom>
          <a:noFill/>
          <a:ln w="9525">
            <a:noFill/>
            <a:miter lim="800000"/>
            <a:headEnd/>
            <a:tailEnd/>
          </a:ln>
          <a:effectLst/>
        </p:spPr>
      </p:pic>
      <p:sp>
        <p:nvSpPr>
          <p:cNvPr id="5" name="Down Arrow 4"/>
          <p:cNvSpPr/>
          <p:nvPr/>
        </p:nvSpPr>
        <p:spPr>
          <a:xfrm rot="15433456">
            <a:off x="2026175" y="4483581"/>
            <a:ext cx="484632" cy="12606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435" name="Picture 3"/>
          <p:cNvPicPr>
            <a:picLocks noChangeAspect="1" noChangeArrowheads="1"/>
          </p:cNvPicPr>
          <p:nvPr/>
        </p:nvPicPr>
        <p:blipFill>
          <a:blip r:embed="rId3"/>
          <a:srcRect/>
          <a:stretch>
            <a:fillRect/>
          </a:stretch>
        </p:blipFill>
        <p:spPr bwMode="auto">
          <a:xfrm>
            <a:off x="4648200" y="304800"/>
            <a:ext cx="4124325" cy="6096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algn="l" eaLnBrk="1" hangingPunct="1"/>
            <a:r>
              <a:rPr lang="en-US" i="0" dirty="0" err="1" smtClean="0"/>
              <a:t>Laryngocele</a:t>
            </a:r>
            <a:endParaRPr lang="en-US" i="0" dirty="0" smtClean="0"/>
          </a:p>
        </p:txBody>
      </p:sp>
      <p:sp>
        <p:nvSpPr>
          <p:cNvPr id="46083" name="Rectangle 3"/>
          <p:cNvSpPr>
            <a:spLocks noGrp="1" noChangeArrowheads="1"/>
          </p:cNvSpPr>
          <p:nvPr>
            <p:ph type="body" idx="1"/>
          </p:nvPr>
        </p:nvSpPr>
        <p:spPr/>
        <p:txBody>
          <a:bodyPr>
            <a:normAutofit/>
          </a:bodyPr>
          <a:lstStyle/>
          <a:p>
            <a:pPr algn="just"/>
            <a:r>
              <a:rPr lang="en-US" dirty="0" smtClean="0"/>
              <a:t>Sac should be excised &amp; the neck, which is crushed, </a:t>
            </a:r>
            <a:r>
              <a:rPr lang="en-US" dirty="0" err="1" smtClean="0"/>
              <a:t>ligated</a:t>
            </a:r>
            <a:r>
              <a:rPr lang="en-US" dirty="0" smtClean="0"/>
              <a:t> &amp; divided, is </a:t>
            </a:r>
            <a:r>
              <a:rPr lang="en-US" dirty="0" err="1" smtClean="0"/>
              <a:t>invaginated</a:t>
            </a:r>
            <a:r>
              <a:rPr lang="en-US" dirty="0" smtClean="0"/>
              <a:t> like  the stump of a vermiform appendix.</a:t>
            </a:r>
          </a:p>
          <a:p>
            <a:pPr algn="just"/>
            <a:r>
              <a:rPr lang="en-US" dirty="0" smtClean="0"/>
              <a:t> </a:t>
            </a:r>
          </a:p>
          <a:p>
            <a:pPr algn="just"/>
            <a:r>
              <a:rPr lang="en-US" dirty="0" smtClean="0"/>
              <a:t>1-3% of </a:t>
            </a:r>
            <a:r>
              <a:rPr lang="en-US" dirty="0" err="1" smtClean="0"/>
              <a:t>Laryngoceles</a:t>
            </a:r>
            <a:r>
              <a:rPr lang="en-US" dirty="0" smtClean="0"/>
              <a:t> will harbor an underlying laryngeal carcinoma.</a:t>
            </a:r>
          </a:p>
          <a:p>
            <a:pPr algn="just" eaLnBrk="1" hangingPunct="1"/>
            <a:r>
              <a:rPr lang="en-US" dirty="0" smtClean="0"/>
              <a:t>ALL adult patients should undergo direct </a:t>
            </a:r>
            <a:r>
              <a:rPr lang="en-US" dirty="0" err="1" smtClean="0"/>
              <a:t>laryngoscopy</a:t>
            </a:r>
            <a:r>
              <a:rPr lang="en-US" dirty="0" smtClean="0"/>
              <a:t> at the time of surgical intervention. </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591312"/>
          </a:xfrm>
        </p:spPr>
        <p:txBody>
          <a:bodyPr>
            <a:normAutofit fontScale="90000"/>
          </a:bodyPr>
          <a:lstStyle/>
          <a:p>
            <a:r>
              <a:rPr lang="en-US" sz="4000" dirty="0" smtClean="0"/>
              <a:t>PNEUMATOCELE </a:t>
            </a:r>
            <a:endParaRPr lang="en-US" sz="4000" dirty="0"/>
          </a:p>
        </p:txBody>
      </p:sp>
      <p:sp>
        <p:nvSpPr>
          <p:cNvPr id="3" name="Content Placeholder 2"/>
          <p:cNvSpPr>
            <a:spLocks noGrp="1"/>
          </p:cNvSpPr>
          <p:nvPr>
            <p:ph idx="1"/>
          </p:nvPr>
        </p:nvSpPr>
        <p:spPr>
          <a:xfrm>
            <a:off x="457200" y="1447800"/>
            <a:ext cx="8229600" cy="4876800"/>
          </a:xfrm>
        </p:spPr>
        <p:txBody>
          <a:bodyPr/>
          <a:lstStyle/>
          <a:p>
            <a:pPr algn="just"/>
            <a:r>
              <a:rPr lang="en-US" dirty="0" smtClean="0"/>
              <a:t>It is </a:t>
            </a:r>
            <a:r>
              <a:rPr lang="en-US" dirty="0" err="1" smtClean="0"/>
              <a:t>herniation</a:t>
            </a:r>
            <a:r>
              <a:rPr lang="en-US" dirty="0" smtClean="0"/>
              <a:t> of the apex of the lung through supra-pleural membrane </a:t>
            </a:r>
            <a:r>
              <a:rPr lang="en-US" dirty="0" smtClean="0"/>
              <a:t>(</a:t>
            </a:r>
            <a:r>
              <a:rPr lang="en-US" dirty="0" smtClean="0"/>
              <a:t>Sibson's fascia</a:t>
            </a:r>
            <a:r>
              <a:rPr lang="en-US" dirty="0" smtClean="0"/>
              <a:t>).</a:t>
            </a:r>
          </a:p>
          <a:p>
            <a:pPr algn="just"/>
            <a:r>
              <a:rPr lang="en-US" dirty="0" smtClean="0"/>
              <a:t>Soft</a:t>
            </a:r>
            <a:r>
              <a:rPr lang="en-US" dirty="0" smtClean="0"/>
              <a:t>, compressible, </a:t>
            </a:r>
            <a:r>
              <a:rPr lang="en-US" dirty="0" err="1" smtClean="0"/>
              <a:t>supraclavicular</a:t>
            </a:r>
            <a:r>
              <a:rPr lang="en-US" dirty="0" smtClean="0"/>
              <a:t>, </a:t>
            </a:r>
            <a:r>
              <a:rPr lang="en-US" dirty="0" err="1" smtClean="0"/>
              <a:t>resonanat</a:t>
            </a:r>
            <a:r>
              <a:rPr lang="en-US" dirty="0" smtClean="0"/>
              <a:t> swelling </a:t>
            </a:r>
          </a:p>
          <a:p>
            <a:pPr algn="just"/>
            <a:r>
              <a:rPr lang="en-US" dirty="0" smtClean="0"/>
              <a:t>↑↑ </a:t>
            </a:r>
            <a:r>
              <a:rPr lang="en-US" dirty="0" smtClean="0"/>
              <a:t>in size on straining  </a:t>
            </a:r>
          </a:p>
          <a:p>
            <a:pPr algn="just"/>
            <a:r>
              <a:rPr lang="en-US" dirty="0" smtClean="0"/>
              <a:t>Auscultation </a:t>
            </a:r>
            <a:r>
              <a:rPr lang="en-US" dirty="0" smtClean="0"/>
              <a:t>reveals breathing </a:t>
            </a:r>
            <a:r>
              <a:rPr lang="en-US" dirty="0" smtClean="0"/>
              <a:t>sounds</a:t>
            </a:r>
          </a:p>
          <a:p>
            <a:pPr algn="just"/>
            <a:r>
              <a:rPr lang="en-US" dirty="0" smtClean="0"/>
              <a:t>Treatment: Repair </a:t>
            </a:r>
            <a:r>
              <a:rPr lang="en-US" dirty="0" smtClean="0"/>
              <a:t>of the supra-pleural membrane after reduction   </a:t>
            </a:r>
            <a:endParaRPr lang="en-US"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normAutofit fontScale="90000"/>
          </a:bodyPr>
          <a:lstStyle/>
          <a:p>
            <a:pPr algn="l" eaLnBrk="1" hangingPunct="1"/>
            <a:r>
              <a:rPr lang="en-US" sz="4000" i="0" dirty="0" err="1" smtClean="0"/>
              <a:t>Sternomastoid</a:t>
            </a:r>
            <a:r>
              <a:rPr lang="en-US" sz="4000" i="0" dirty="0" smtClean="0"/>
              <a:t> Tumor of Infancy</a:t>
            </a:r>
            <a:br>
              <a:rPr lang="en-US" sz="4000" i="0" dirty="0" smtClean="0"/>
            </a:br>
            <a:r>
              <a:rPr lang="en-US" sz="4000" i="0" dirty="0" smtClean="0"/>
              <a:t>(</a:t>
            </a:r>
            <a:r>
              <a:rPr lang="en-US" sz="4000" i="0" dirty="0" err="1" smtClean="0"/>
              <a:t>Psuedotumor</a:t>
            </a:r>
            <a:r>
              <a:rPr lang="en-US" sz="4000" i="0" dirty="0" smtClean="0"/>
              <a:t>)</a:t>
            </a:r>
          </a:p>
        </p:txBody>
      </p:sp>
      <p:sp>
        <p:nvSpPr>
          <p:cNvPr id="47107" name="Rectangle 3"/>
          <p:cNvSpPr>
            <a:spLocks noGrp="1" noChangeArrowheads="1"/>
          </p:cNvSpPr>
          <p:nvPr>
            <p:ph type="body" idx="1"/>
          </p:nvPr>
        </p:nvSpPr>
        <p:spPr/>
        <p:txBody>
          <a:bodyPr>
            <a:normAutofit/>
          </a:bodyPr>
          <a:lstStyle/>
          <a:p>
            <a:pPr algn="just"/>
            <a:r>
              <a:rPr lang="en-US" dirty="0" smtClean="0"/>
              <a:t>An end-arterial branch of the superior thyroid artery supplies the middle part of the </a:t>
            </a:r>
            <a:r>
              <a:rPr lang="en-US" dirty="0" err="1" smtClean="0"/>
              <a:t>sternocleidomastoid</a:t>
            </a:r>
            <a:r>
              <a:rPr lang="en-US" dirty="0" smtClean="0"/>
              <a:t>; obliteration of this end artery may be responsible for the development of muscle fibrosis.</a:t>
            </a:r>
          </a:p>
          <a:p>
            <a:pPr algn="just" eaLnBrk="1" hangingPunct="1"/>
            <a:r>
              <a:rPr lang="en-US" dirty="0" smtClean="0"/>
              <a:t>Firm mass of the SCM, chin turned away and head tilted toward the mass.</a:t>
            </a:r>
          </a:p>
          <a:p>
            <a:pPr algn="just" eaLnBrk="1" hangingPunct="1"/>
            <a:r>
              <a:rPr lang="en-US" dirty="0" smtClean="0"/>
              <a:t>Ultrasound.</a:t>
            </a:r>
          </a:p>
          <a:p>
            <a:pPr algn="just" eaLnBrk="1" hangingPunct="1"/>
            <a:r>
              <a:rPr lang="en-US" dirty="0" smtClean="0"/>
              <a:t>Physical therapy is very successful.</a:t>
            </a:r>
          </a:p>
          <a:p>
            <a:pPr algn="just" eaLnBrk="1" hangingPunct="1"/>
            <a:r>
              <a:rPr lang="en-US" dirty="0" err="1" smtClean="0"/>
              <a:t>Myoplasty</a:t>
            </a:r>
            <a:r>
              <a:rPr lang="en-US" dirty="0" smtClean="0"/>
              <a:t> of the SCM only if refractory to PT.</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20482" name="Picture 2"/>
          <p:cNvPicPr>
            <a:picLocks noChangeAspect="1" noChangeArrowheads="1"/>
          </p:cNvPicPr>
          <p:nvPr/>
        </p:nvPicPr>
        <p:blipFill>
          <a:blip r:embed="rId2"/>
          <a:srcRect/>
          <a:stretch>
            <a:fillRect/>
          </a:stretch>
        </p:blipFill>
        <p:spPr bwMode="auto">
          <a:xfrm>
            <a:off x="304800" y="304800"/>
            <a:ext cx="3962400" cy="2971800"/>
          </a:xfrm>
          <a:prstGeom prst="rect">
            <a:avLst/>
          </a:prstGeom>
          <a:noFill/>
          <a:ln w="9525">
            <a:noFill/>
            <a:miter lim="800000"/>
            <a:headEnd/>
            <a:tailEnd/>
          </a:ln>
          <a:effectLst/>
        </p:spPr>
      </p:pic>
      <p:pic>
        <p:nvPicPr>
          <p:cNvPr id="20483" name="Picture 3"/>
          <p:cNvPicPr>
            <a:picLocks noChangeAspect="1" noChangeArrowheads="1"/>
          </p:cNvPicPr>
          <p:nvPr/>
        </p:nvPicPr>
        <p:blipFill>
          <a:blip r:embed="rId3"/>
          <a:srcRect/>
          <a:stretch>
            <a:fillRect/>
          </a:stretch>
        </p:blipFill>
        <p:spPr bwMode="auto">
          <a:xfrm>
            <a:off x="4343400" y="304801"/>
            <a:ext cx="4343400" cy="3048000"/>
          </a:xfrm>
          <a:prstGeom prst="rect">
            <a:avLst/>
          </a:prstGeom>
          <a:noFill/>
          <a:ln w="9525">
            <a:noFill/>
            <a:miter lim="800000"/>
            <a:headEnd/>
            <a:tailEnd/>
          </a:ln>
          <a:effectLst/>
        </p:spPr>
      </p:pic>
      <p:pic>
        <p:nvPicPr>
          <p:cNvPr id="20484" name="Picture 4"/>
          <p:cNvPicPr>
            <a:picLocks noChangeAspect="1" noChangeArrowheads="1"/>
          </p:cNvPicPr>
          <p:nvPr/>
        </p:nvPicPr>
        <p:blipFill>
          <a:blip r:embed="rId4"/>
          <a:srcRect/>
          <a:stretch>
            <a:fillRect/>
          </a:stretch>
        </p:blipFill>
        <p:spPr bwMode="auto">
          <a:xfrm>
            <a:off x="381000" y="3257550"/>
            <a:ext cx="8229600" cy="3371850"/>
          </a:xfrm>
          <a:prstGeom prst="rect">
            <a:avLst/>
          </a:prstGeom>
          <a:noFill/>
          <a:ln w="9525">
            <a:noFill/>
            <a:miter lim="800000"/>
            <a:headEnd/>
            <a:tailEnd/>
          </a:ln>
          <a:effectLst/>
        </p:spPr>
      </p:pic>
      <p:sp>
        <p:nvSpPr>
          <p:cNvPr id="7" name="Right Arrow 6"/>
          <p:cNvSpPr/>
          <p:nvPr/>
        </p:nvSpPr>
        <p:spPr>
          <a:xfrm>
            <a:off x="4648200" y="2133600"/>
            <a:ext cx="1295400" cy="256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rot="10620101">
            <a:off x="2825209" y="5062904"/>
            <a:ext cx="1295400" cy="256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524000" y="4191000"/>
            <a:ext cx="12954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562600" y="3962400"/>
            <a:ext cx="12954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rot="19551618">
            <a:off x="1656847" y="1185166"/>
            <a:ext cx="1041763" cy="2502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algn="l" eaLnBrk="1" hangingPunct="1"/>
            <a:r>
              <a:rPr lang="en-US" i="0" smtClean="0"/>
              <a:t>Vascular Tumors</a:t>
            </a:r>
          </a:p>
        </p:txBody>
      </p:sp>
      <p:sp>
        <p:nvSpPr>
          <p:cNvPr id="49155" name="Rectangle 3"/>
          <p:cNvSpPr>
            <a:spLocks noGrp="1" noChangeArrowheads="1"/>
          </p:cNvSpPr>
          <p:nvPr>
            <p:ph type="body" idx="1"/>
          </p:nvPr>
        </p:nvSpPr>
        <p:spPr/>
        <p:txBody>
          <a:bodyPr/>
          <a:lstStyle/>
          <a:p>
            <a:pPr eaLnBrk="1" hangingPunct="1"/>
            <a:r>
              <a:rPr lang="en-US" dirty="0" err="1" smtClean="0"/>
              <a:t>Lymphangiomas</a:t>
            </a:r>
            <a:r>
              <a:rPr lang="en-US" dirty="0" smtClean="0"/>
              <a:t> and </a:t>
            </a:r>
            <a:r>
              <a:rPr lang="en-US" dirty="0" err="1" smtClean="0"/>
              <a:t>hemangiomas</a:t>
            </a:r>
            <a:r>
              <a:rPr lang="en-US" dirty="0" smtClean="0"/>
              <a:t>.</a:t>
            </a:r>
          </a:p>
          <a:p>
            <a:pPr eaLnBrk="1" hangingPunct="1"/>
            <a:r>
              <a:rPr lang="en-US" dirty="0" smtClean="0"/>
              <a:t>Usually within 1</a:t>
            </a:r>
            <a:r>
              <a:rPr lang="en-US" baseline="30000" dirty="0" smtClean="0"/>
              <a:t>st</a:t>
            </a:r>
            <a:r>
              <a:rPr lang="en-US" dirty="0" smtClean="0"/>
              <a:t> year of life.</a:t>
            </a:r>
          </a:p>
          <a:p>
            <a:pPr eaLnBrk="1" hangingPunct="1"/>
            <a:r>
              <a:rPr lang="en-US" dirty="0" err="1" smtClean="0"/>
              <a:t>Hemangiomas</a:t>
            </a:r>
            <a:r>
              <a:rPr lang="en-US" dirty="0" smtClean="0"/>
              <a:t> often resolve spontaneously, while </a:t>
            </a:r>
            <a:r>
              <a:rPr lang="en-US" dirty="0" err="1" smtClean="0"/>
              <a:t>lymphangiomas</a:t>
            </a:r>
            <a:r>
              <a:rPr lang="en-US" dirty="0" smtClean="0"/>
              <a:t> remain unchanged.</a:t>
            </a:r>
          </a:p>
          <a:p>
            <a:pPr eaLnBrk="1" hangingPunct="1"/>
            <a:r>
              <a:rPr lang="en-US" dirty="0" smtClean="0"/>
              <a:t>CT/MRI may help define extent of disease.</a:t>
            </a: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V="1">
            <a:off x="457200" y="381000"/>
            <a:ext cx="8229600" cy="323088"/>
          </a:xfrm>
        </p:spPr>
        <p:txBody>
          <a:bodyPr>
            <a:normAutofit fontScale="90000"/>
          </a:bodyPr>
          <a:lstStyle/>
          <a:p>
            <a:endParaRPr lang="en-US" dirty="0"/>
          </a:p>
        </p:txBody>
      </p:sp>
      <p:sp>
        <p:nvSpPr>
          <p:cNvPr id="3" name="Content Placeholder 2"/>
          <p:cNvSpPr>
            <a:spLocks noGrp="1"/>
          </p:cNvSpPr>
          <p:nvPr>
            <p:ph idx="1"/>
          </p:nvPr>
        </p:nvSpPr>
        <p:spPr>
          <a:xfrm>
            <a:off x="457200" y="838200"/>
            <a:ext cx="8229600" cy="5715000"/>
          </a:xfrm>
        </p:spPr>
        <p:txBody>
          <a:bodyPr>
            <a:normAutofit/>
          </a:bodyPr>
          <a:lstStyle/>
          <a:p>
            <a:pPr>
              <a:buNone/>
            </a:pPr>
            <a:endParaRPr lang="en-US" b="1" u="sng" dirty="0" smtClean="0"/>
          </a:p>
          <a:p>
            <a:pPr>
              <a:buNone/>
            </a:pPr>
            <a:r>
              <a:rPr lang="en-US" b="1" u="sng" dirty="0" smtClean="0"/>
              <a:t>B- Swellings In The </a:t>
            </a:r>
            <a:r>
              <a:rPr lang="en-US" b="1" u="sng" dirty="0" err="1" smtClean="0"/>
              <a:t>Submandibular</a:t>
            </a:r>
            <a:r>
              <a:rPr lang="en-US" b="1" u="sng" dirty="0" smtClean="0"/>
              <a:t> Region</a:t>
            </a:r>
          </a:p>
          <a:p>
            <a:pPr>
              <a:buNone/>
            </a:pPr>
            <a:r>
              <a:rPr lang="en-US" dirty="0" smtClean="0"/>
              <a:t>1</a:t>
            </a:r>
            <a:r>
              <a:rPr lang="en-US" b="1" u="sng" dirty="0" smtClean="0"/>
              <a:t> </a:t>
            </a:r>
            <a:r>
              <a:rPr lang="en-US" dirty="0" smtClean="0"/>
              <a:t>Gland: inflammatory, tumor, autoimmune, </a:t>
            </a:r>
            <a:r>
              <a:rPr lang="en-US" dirty="0" err="1" smtClean="0"/>
              <a:t>sialectasis</a:t>
            </a:r>
            <a:r>
              <a:rPr lang="en-US" dirty="0" smtClean="0"/>
              <a:t>, </a:t>
            </a:r>
            <a:r>
              <a:rPr lang="en-US" dirty="0" err="1" smtClean="0"/>
              <a:t>sialosis</a:t>
            </a:r>
            <a:r>
              <a:rPr lang="en-US" dirty="0" smtClean="0"/>
              <a:t> </a:t>
            </a:r>
          </a:p>
          <a:p>
            <a:pPr>
              <a:buNone/>
            </a:pPr>
            <a:r>
              <a:rPr lang="en-US" dirty="0" smtClean="0"/>
              <a:t>2- L.N. </a:t>
            </a:r>
            <a:r>
              <a:rPr lang="en-US" dirty="0" err="1" smtClean="0"/>
              <a:t>Submandibular</a:t>
            </a:r>
            <a:r>
              <a:rPr lang="en-US" dirty="0" smtClean="0"/>
              <a:t> L.N. </a:t>
            </a:r>
          </a:p>
          <a:p>
            <a:pPr>
              <a:buNone/>
            </a:pPr>
            <a:r>
              <a:rPr lang="en-US" dirty="0" smtClean="0"/>
              <a:t>5- Mandible      </a:t>
            </a:r>
            <a:r>
              <a:rPr lang="en-US" dirty="0" err="1" smtClean="0"/>
              <a:t>Adamantinoma</a:t>
            </a:r>
            <a:r>
              <a:rPr lang="en-US" dirty="0" smtClean="0"/>
              <a:t> &amp; </a:t>
            </a:r>
            <a:r>
              <a:rPr lang="en-US" dirty="0" err="1" smtClean="0"/>
              <a:t>Osteoma</a:t>
            </a:r>
            <a:r>
              <a:rPr lang="en-US" dirty="0" smtClean="0"/>
              <a:t> </a:t>
            </a:r>
          </a:p>
          <a:p>
            <a:pPr>
              <a:buNone/>
            </a:pPr>
            <a:r>
              <a:rPr lang="en-US" dirty="0" smtClean="0"/>
              <a:t>6- Plunging </a:t>
            </a:r>
            <a:r>
              <a:rPr lang="en-US" dirty="0" err="1" smtClean="0"/>
              <a:t>ranula</a:t>
            </a:r>
            <a:r>
              <a:rPr lang="en-US" dirty="0" smtClean="0"/>
              <a:t>. </a:t>
            </a:r>
          </a:p>
          <a:p>
            <a:pPr>
              <a:buNone/>
            </a:pPr>
            <a:r>
              <a:rPr lang="en-US" dirty="0" smtClean="0"/>
              <a:t>7- Ludwig’s angina.  </a:t>
            </a:r>
            <a:endParaRPr lang="en-US"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algn="l" eaLnBrk="1" hangingPunct="1"/>
            <a:r>
              <a:rPr lang="en-US" i="0" smtClean="0"/>
              <a:t>Vascular Tumors</a:t>
            </a:r>
          </a:p>
        </p:txBody>
      </p:sp>
      <p:sp>
        <p:nvSpPr>
          <p:cNvPr id="50179" name="Rectangle 3"/>
          <p:cNvSpPr>
            <a:spLocks noGrp="1" noChangeArrowheads="1"/>
          </p:cNvSpPr>
          <p:nvPr>
            <p:ph type="body" idx="1"/>
          </p:nvPr>
        </p:nvSpPr>
        <p:spPr/>
        <p:txBody>
          <a:bodyPr/>
          <a:lstStyle/>
          <a:p>
            <a:pPr algn="just" eaLnBrk="1" hangingPunct="1"/>
            <a:r>
              <a:rPr lang="en-US" dirty="0" smtClean="0"/>
              <a:t>Treatment:</a:t>
            </a:r>
          </a:p>
          <a:p>
            <a:pPr lvl="1" algn="just" eaLnBrk="1" hangingPunct="1"/>
            <a:r>
              <a:rPr lang="en-US" dirty="0" err="1" smtClean="0"/>
              <a:t>Lymphangioma</a:t>
            </a:r>
            <a:r>
              <a:rPr lang="en-US" dirty="0" smtClean="0"/>
              <a:t> – surgical excision for easily accessible or lesions affecting vital functions; recurrence is common.</a:t>
            </a:r>
          </a:p>
          <a:p>
            <a:pPr lvl="1" algn="just" eaLnBrk="1" hangingPunct="1"/>
            <a:r>
              <a:rPr lang="en-US" dirty="0" err="1" smtClean="0"/>
              <a:t>Hemangiomas</a:t>
            </a:r>
            <a:r>
              <a:rPr lang="en-US" dirty="0" smtClean="0"/>
              <a:t> – surgical excision reserved for those with rapid growth involving vital structures or associated thrombocytopenia that fails medical therapy (steroids, interferon).</a:t>
            </a:r>
          </a:p>
        </p:txBody>
      </p:sp>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normAutofit fontScale="90000"/>
          </a:bodyPr>
          <a:lstStyle/>
          <a:p>
            <a:pPr algn="l" eaLnBrk="1" hangingPunct="1"/>
            <a:r>
              <a:rPr lang="en-US" sz="4000" i="0" smtClean="0"/>
              <a:t>Lymphangioma Management - Controversial</a:t>
            </a:r>
          </a:p>
        </p:txBody>
      </p:sp>
      <p:sp>
        <p:nvSpPr>
          <p:cNvPr id="51203" name="Rectangle 3"/>
          <p:cNvSpPr>
            <a:spLocks noGrp="1" noChangeArrowheads="1"/>
          </p:cNvSpPr>
          <p:nvPr>
            <p:ph type="body" idx="1"/>
          </p:nvPr>
        </p:nvSpPr>
        <p:spPr/>
        <p:txBody>
          <a:bodyPr/>
          <a:lstStyle/>
          <a:p>
            <a:pPr algn="just" eaLnBrk="1" hangingPunct="1">
              <a:lnSpc>
                <a:spcPct val="90000"/>
              </a:lnSpc>
            </a:pPr>
            <a:r>
              <a:rPr lang="en-US" sz="2400" dirty="0" smtClean="0"/>
              <a:t>Spontaneous resolution?</a:t>
            </a:r>
          </a:p>
          <a:p>
            <a:pPr lvl="1" algn="just" eaLnBrk="1" hangingPunct="1">
              <a:lnSpc>
                <a:spcPct val="90000"/>
              </a:lnSpc>
            </a:pPr>
            <a:r>
              <a:rPr lang="en-US" sz="2000" dirty="0" smtClean="0"/>
              <a:t>Formation of new lymphatic channels?</a:t>
            </a:r>
          </a:p>
          <a:p>
            <a:pPr lvl="1" algn="just" eaLnBrk="1" hangingPunct="1">
              <a:lnSpc>
                <a:spcPct val="90000"/>
              </a:lnSpc>
            </a:pPr>
            <a:endParaRPr lang="en-US" sz="2000" dirty="0" smtClean="0"/>
          </a:p>
          <a:p>
            <a:pPr algn="just" eaLnBrk="1" hangingPunct="1">
              <a:lnSpc>
                <a:spcPct val="90000"/>
              </a:lnSpc>
            </a:pPr>
            <a:r>
              <a:rPr lang="en-US" sz="2400" dirty="0" smtClean="0"/>
              <a:t>Serial aspiration?</a:t>
            </a:r>
          </a:p>
          <a:p>
            <a:pPr algn="just" eaLnBrk="1" hangingPunct="1">
              <a:lnSpc>
                <a:spcPct val="90000"/>
              </a:lnSpc>
            </a:pPr>
            <a:endParaRPr lang="en-US" sz="2400" dirty="0" smtClean="0"/>
          </a:p>
          <a:p>
            <a:pPr algn="just" eaLnBrk="1" hangingPunct="1">
              <a:lnSpc>
                <a:spcPct val="90000"/>
              </a:lnSpc>
            </a:pPr>
            <a:r>
              <a:rPr lang="en-US" sz="2400" dirty="0" err="1" smtClean="0"/>
              <a:t>Sclerosant</a:t>
            </a:r>
            <a:r>
              <a:rPr lang="en-US" sz="2400" dirty="0" smtClean="0"/>
              <a:t> Agents?</a:t>
            </a:r>
          </a:p>
          <a:p>
            <a:pPr lvl="1" algn="just" eaLnBrk="1" hangingPunct="1">
              <a:lnSpc>
                <a:spcPct val="90000"/>
              </a:lnSpc>
            </a:pPr>
            <a:r>
              <a:rPr lang="en-US" sz="2000" dirty="0" smtClean="0"/>
              <a:t>OK-432 (</a:t>
            </a:r>
            <a:r>
              <a:rPr lang="en-US" sz="2000" dirty="0" err="1" smtClean="0"/>
              <a:t>lyophilizied</a:t>
            </a:r>
            <a:r>
              <a:rPr lang="en-US" sz="2000" dirty="0" smtClean="0"/>
              <a:t> mixture of low-virulence group A </a:t>
            </a:r>
            <a:r>
              <a:rPr lang="en-US" sz="2000" dirty="0" err="1" smtClean="0"/>
              <a:t>Sterp</a:t>
            </a:r>
            <a:r>
              <a:rPr lang="en-US" sz="2000" dirty="0" smtClean="0"/>
              <a:t> </a:t>
            </a:r>
            <a:r>
              <a:rPr lang="en-US" sz="2000" dirty="0" err="1" smtClean="0"/>
              <a:t>pyogens</a:t>
            </a:r>
            <a:endParaRPr lang="en-US" sz="2000" dirty="0" smtClean="0"/>
          </a:p>
          <a:p>
            <a:pPr algn="just" eaLnBrk="1" hangingPunct="1">
              <a:lnSpc>
                <a:spcPct val="90000"/>
              </a:lnSpc>
              <a:buFontTx/>
              <a:buNone/>
            </a:pPr>
            <a:endParaRPr lang="en-US" sz="2400" dirty="0" smtClean="0"/>
          </a:p>
          <a:p>
            <a:pPr algn="just" eaLnBrk="1" hangingPunct="1">
              <a:lnSpc>
                <a:spcPct val="90000"/>
              </a:lnSpc>
            </a:pPr>
            <a:r>
              <a:rPr lang="en-US" sz="2400" dirty="0" smtClean="0"/>
              <a:t>Surgical Excision?</a:t>
            </a:r>
          </a:p>
          <a:p>
            <a:pPr lvl="1" algn="just" eaLnBrk="1" hangingPunct="1">
              <a:lnSpc>
                <a:spcPct val="90000"/>
              </a:lnSpc>
            </a:pPr>
            <a:r>
              <a:rPr lang="en-US" sz="2000" dirty="0" smtClean="0"/>
              <a:t>Is the surgical risk out weigh the benefit in a benign lesion</a:t>
            </a:r>
          </a:p>
        </p:txBody>
      </p:sp>
      <p:sp>
        <p:nvSpPr>
          <p:cNvPr id="203780" name="Text Box 4"/>
          <p:cNvSpPr txBox="1">
            <a:spLocks noChangeArrowheads="1"/>
          </p:cNvSpPr>
          <p:nvPr/>
        </p:nvSpPr>
        <p:spPr bwMode="auto">
          <a:xfrm>
            <a:off x="7162800" y="6491288"/>
            <a:ext cx="1981200" cy="366712"/>
          </a:xfrm>
          <a:prstGeom prst="rect">
            <a:avLst/>
          </a:prstGeom>
          <a:noFill/>
          <a:ln w="9525">
            <a:noFill/>
            <a:miter lim="800000"/>
            <a:headEnd/>
            <a:tailEnd/>
          </a:ln>
          <a:effectLst/>
        </p:spPr>
        <p:txBody>
          <a:bodyPr>
            <a:spAutoFit/>
          </a:bodyPr>
          <a:lstStyle/>
          <a:p>
            <a:pPr eaLnBrk="0" hangingPunct="0">
              <a:spcBef>
                <a:spcPct val="50000"/>
              </a:spcBef>
              <a:defRPr/>
            </a:pPr>
            <a:r>
              <a:rPr lang="en-US" sz="1800" i="0">
                <a:effectLst>
                  <a:outerShdw blurRad="38100" dist="38100" dir="2700000" algn="tl">
                    <a:srgbClr val="FFFFFF"/>
                  </a:outerShdw>
                </a:effectLst>
                <a:latin typeface="Tahoma" pitchFamily="34" charset="0"/>
              </a:rPr>
              <a:t>Burezq</a:t>
            </a:r>
            <a:r>
              <a:rPr lang="en-US" sz="1800" i="0">
                <a:latin typeface="Tahoma" pitchFamily="34" charset="0"/>
              </a:rPr>
              <a:t> 2006</a:t>
            </a:r>
            <a:r>
              <a:rPr lang="en-US" sz="1800" i="0" baseline="30000">
                <a:latin typeface="Tahoma" pitchFamily="34" charset="0"/>
              </a:rPr>
              <a:t>14</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457200" y="704088"/>
            <a:ext cx="8229600" cy="819912"/>
          </a:xfrm>
        </p:spPr>
        <p:txBody>
          <a:bodyPr/>
          <a:lstStyle/>
          <a:p>
            <a:r>
              <a:rPr lang="en-GB" dirty="0" smtClean="0"/>
              <a:t>Cystic </a:t>
            </a:r>
            <a:r>
              <a:rPr lang="en-GB" dirty="0" err="1"/>
              <a:t>Hygroma</a:t>
            </a:r>
            <a:endParaRPr lang="en-GB" dirty="0"/>
          </a:p>
        </p:txBody>
      </p:sp>
      <p:sp>
        <p:nvSpPr>
          <p:cNvPr id="19459" name="Rectangle 3"/>
          <p:cNvSpPr>
            <a:spLocks noGrp="1" noChangeArrowheads="1"/>
          </p:cNvSpPr>
          <p:nvPr>
            <p:ph type="body" idx="1"/>
          </p:nvPr>
        </p:nvSpPr>
        <p:spPr>
          <a:xfrm>
            <a:off x="457200" y="1600200"/>
            <a:ext cx="8229600" cy="4724400"/>
          </a:xfrm>
        </p:spPr>
        <p:txBody>
          <a:bodyPr>
            <a:normAutofit/>
          </a:bodyPr>
          <a:lstStyle/>
          <a:p>
            <a:pPr algn="just">
              <a:lnSpc>
                <a:spcPct val="90000"/>
              </a:lnSpc>
            </a:pPr>
            <a:r>
              <a:rPr lang="en-GB" sz="2800" dirty="0" smtClean="0"/>
              <a:t>Congenital </a:t>
            </a:r>
            <a:r>
              <a:rPr lang="en-GB" sz="2800" dirty="0"/>
              <a:t>lesion of lymph-filled spaces arising from an embryonic remnant of the jugular lymph </a:t>
            </a:r>
            <a:r>
              <a:rPr lang="en-GB" sz="2800" dirty="0" smtClean="0"/>
              <a:t>sac.</a:t>
            </a:r>
            <a:endParaRPr lang="en-GB" sz="2800" dirty="0"/>
          </a:p>
          <a:p>
            <a:pPr algn="just">
              <a:lnSpc>
                <a:spcPct val="90000"/>
              </a:lnSpc>
            </a:pPr>
            <a:r>
              <a:rPr lang="en-GB" sz="2800" dirty="0" smtClean="0"/>
              <a:t>Not </a:t>
            </a:r>
            <a:r>
              <a:rPr lang="en-GB" sz="2800" dirty="0"/>
              <a:t>a true cyst but rather a lymphatic </a:t>
            </a:r>
            <a:r>
              <a:rPr lang="en-GB" sz="2800" dirty="0" err="1" smtClean="0"/>
              <a:t>hamartoma</a:t>
            </a:r>
            <a:r>
              <a:rPr lang="en-GB" sz="2800" dirty="0" smtClean="0"/>
              <a:t>.</a:t>
            </a:r>
          </a:p>
          <a:p>
            <a:pPr algn="just">
              <a:lnSpc>
                <a:spcPct val="90000"/>
              </a:lnSpc>
            </a:pPr>
            <a:r>
              <a:rPr lang="en-US" sz="2800" dirty="0" smtClean="0"/>
              <a:t>It consists of multiple intercommunicating cystic spaces like soap bubbles. </a:t>
            </a:r>
          </a:p>
          <a:p>
            <a:pPr algn="just">
              <a:lnSpc>
                <a:spcPct val="90000"/>
              </a:lnSpc>
            </a:pPr>
            <a:r>
              <a:rPr lang="en-US" sz="2800" dirty="0" smtClean="0"/>
              <a:t>Cysts near surface are large while deeper ones are small and infiltrate muscles. </a:t>
            </a:r>
            <a:endParaRPr lang="en-GB" sz="2800"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lgn="just">
              <a:lnSpc>
                <a:spcPct val="90000"/>
              </a:lnSpc>
            </a:pPr>
            <a:r>
              <a:rPr lang="en-GB" sz="3200" dirty="0" smtClean="0"/>
              <a:t>Soft, fluctuant and highly </a:t>
            </a:r>
            <a:r>
              <a:rPr lang="en-GB" sz="3200" dirty="0" err="1" smtClean="0"/>
              <a:t>transilluminable</a:t>
            </a:r>
            <a:r>
              <a:rPr lang="en-GB" sz="3200" dirty="0" smtClean="0"/>
              <a:t> lump just beneath the skin. </a:t>
            </a:r>
          </a:p>
          <a:p>
            <a:pPr algn="just">
              <a:lnSpc>
                <a:spcPct val="90000"/>
              </a:lnSpc>
            </a:pPr>
            <a:r>
              <a:rPr lang="en-GB" sz="3200" dirty="0" smtClean="0"/>
              <a:t>It may be lobular and usually is painless. </a:t>
            </a:r>
          </a:p>
          <a:p>
            <a:pPr algn="just">
              <a:lnSpc>
                <a:spcPct val="90000"/>
              </a:lnSpc>
            </a:pPr>
            <a:r>
              <a:rPr lang="en-GB" sz="3200" dirty="0" smtClean="0"/>
              <a:t>It contains clear fluid and may be of any size.</a:t>
            </a:r>
          </a:p>
          <a:p>
            <a:pPr algn="just">
              <a:lnSpc>
                <a:spcPct val="90000"/>
              </a:lnSpc>
            </a:pPr>
            <a:r>
              <a:rPr lang="en-GB" sz="3200" dirty="0" smtClean="0"/>
              <a:t>As well as being found on the neck and face they can be found on the chest wall or in the </a:t>
            </a:r>
            <a:r>
              <a:rPr lang="en-GB" sz="3200" dirty="0" err="1" smtClean="0"/>
              <a:t>axilla</a:t>
            </a:r>
            <a:r>
              <a:rPr lang="en-GB" sz="3200" dirty="0" smtClean="0"/>
              <a:t>.</a:t>
            </a:r>
          </a:p>
          <a:p>
            <a:endParaRPr lang="en-US"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3" descr="Scan226"/>
          <p:cNvPicPr>
            <a:picLocks noChangeAspect="1" noChangeArrowheads="1"/>
          </p:cNvPicPr>
          <p:nvPr/>
        </p:nvPicPr>
        <p:blipFill>
          <a:blip r:embed="rId3"/>
          <a:srcRect/>
          <a:stretch>
            <a:fillRect/>
          </a:stretch>
        </p:blipFill>
        <p:spPr bwMode="auto">
          <a:xfrm>
            <a:off x="440267" y="762000"/>
            <a:ext cx="4360333" cy="5638800"/>
          </a:xfrm>
          <a:prstGeom prst="rect">
            <a:avLst/>
          </a:prstGeom>
          <a:noFill/>
          <a:ln w="9525">
            <a:noFill/>
            <a:miter lim="800000"/>
            <a:headEnd/>
            <a:tailEnd/>
          </a:ln>
        </p:spPr>
      </p:pic>
      <p:graphicFrame>
        <p:nvGraphicFramePr>
          <p:cNvPr id="22530" name="Object 2"/>
          <p:cNvGraphicFramePr>
            <a:graphicFrameLocks noChangeAspect="1"/>
          </p:cNvGraphicFramePr>
          <p:nvPr/>
        </p:nvGraphicFramePr>
        <p:xfrm>
          <a:off x="4876800" y="838200"/>
          <a:ext cx="4114800" cy="5562600"/>
        </p:xfrm>
        <a:graphic>
          <a:graphicData uri="http://schemas.openxmlformats.org/presentationml/2006/ole">
            <p:oleObj spid="_x0000_s22530" name="Photo Editor Photo" r:id="rId4" imgW="1685714" imgH="1267002" progId="">
              <p:embed/>
            </p:oleObj>
          </a:graphicData>
        </a:graphic>
      </p:graphicFrame>
      <p:sp>
        <p:nvSpPr>
          <p:cNvPr id="4" name="Rectangle 3"/>
          <p:cNvSpPr/>
          <p:nvPr/>
        </p:nvSpPr>
        <p:spPr>
          <a:xfrm>
            <a:off x="2133600" y="2971800"/>
            <a:ext cx="14478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685800" y="-76200"/>
            <a:ext cx="7772400" cy="1143000"/>
          </a:xfrm>
        </p:spPr>
        <p:txBody>
          <a:bodyPr>
            <a:normAutofit fontScale="90000"/>
          </a:bodyPr>
          <a:lstStyle/>
          <a:p>
            <a:pPr eaLnBrk="1" hangingPunct="1"/>
            <a:r>
              <a:rPr lang="en-US" i="0" smtClean="0"/>
              <a:t>Success with Serial Aspirations</a:t>
            </a:r>
          </a:p>
        </p:txBody>
      </p:sp>
      <p:sp>
        <p:nvSpPr>
          <p:cNvPr id="53251" name="Rectangle 3"/>
          <p:cNvSpPr>
            <a:spLocks noGrp="1" noChangeArrowheads="1"/>
          </p:cNvSpPr>
          <p:nvPr>
            <p:ph type="body" idx="1"/>
          </p:nvPr>
        </p:nvSpPr>
        <p:spPr/>
        <p:txBody>
          <a:bodyPr/>
          <a:lstStyle/>
          <a:p>
            <a:pPr eaLnBrk="1" hangingPunct="1"/>
            <a:endParaRPr lang="ar-EG" smtClean="0"/>
          </a:p>
        </p:txBody>
      </p:sp>
      <p:pic>
        <p:nvPicPr>
          <p:cNvPr id="53252" name="Picture 4" descr="Graphic"/>
          <p:cNvPicPr>
            <a:picLocks noChangeAspect="1" noChangeArrowheads="1"/>
          </p:cNvPicPr>
          <p:nvPr/>
        </p:nvPicPr>
        <p:blipFill>
          <a:blip r:embed="rId3"/>
          <a:srcRect/>
          <a:stretch>
            <a:fillRect/>
          </a:stretch>
        </p:blipFill>
        <p:spPr bwMode="auto">
          <a:xfrm>
            <a:off x="440266" y="1600200"/>
            <a:ext cx="3608212" cy="5029200"/>
          </a:xfrm>
          <a:prstGeom prst="rect">
            <a:avLst/>
          </a:prstGeom>
          <a:noFill/>
          <a:ln w="9525">
            <a:noFill/>
            <a:miter lim="800000"/>
            <a:headEnd/>
            <a:tailEnd/>
          </a:ln>
        </p:spPr>
      </p:pic>
      <p:pic>
        <p:nvPicPr>
          <p:cNvPr id="53253" name="Picture 5" descr="Graphic"/>
          <p:cNvPicPr>
            <a:picLocks noChangeAspect="1" noChangeArrowheads="1"/>
          </p:cNvPicPr>
          <p:nvPr/>
        </p:nvPicPr>
        <p:blipFill>
          <a:blip r:embed="rId4"/>
          <a:srcRect/>
          <a:stretch>
            <a:fillRect/>
          </a:stretch>
        </p:blipFill>
        <p:spPr bwMode="auto">
          <a:xfrm>
            <a:off x="4572000" y="1600200"/>
            <a:ext cx="3928533" cy="4953000"/>
          </a:xfrm>
          <a:prstGeom prst="rect">
            <a:avLst/>
          </a:prstGeom>
          <a:noFill/>
          <a:ln w="9525">
            <a:noFill/>
            <a:miter lim="800000"/>
            <a:headEnd/>
            <a:tailEnd/>
          </a:ln>
        </p:spPr>
      </p:pic>
      <p:sp>
        <p:nvSpPr>
          <p:cNvPr id="201734" name="Text Box 6"/>
          <p:cNvSpPr txBox="1">
            <a:spLocks noChangeArrowheads="1"/>
          </p:cNvSpPr>
          <p:nvPr/>
        </p:nvSpPr>
        <p:spPr bwMode="auto">
          <a:xfrm>
            <a:off x="7162800" y="6491288"/>
            <a:ext cx="1981200" cy="366712"/>
          </a:xfrm>
          <a:prstGeom prst="rect">
            <a:avLst/>
          </a:prstGeom>
          <a:noFill/>
          <a:ln w="9525">
            <a:noFill/>
            <a:miter lim="800000"/>
            <a:headEnd/>
            <a:tailEnd/>
          </a:ln>
          <a:effectLst/>
        </p:spPr>
        <p:txBody>
          <a:bodyPr>
            <a:spAutoFit/>
          </a:bodyPr>
          <a:lstStyle/>
          <a:p>
            <a:pPr eaLnBrk="0" hangingPunct="0">
              <a:spcBef>
                <a:spcPct val="50000"/>
              </a:spcBef>
              <a:defRPr/>
            </a:pPr>
            <a:r>
              <a:rPr lang="en-US" sz="1800" i="0">
                <a:effectLst>
                  <a:outerShdw blurRad="38100" dist="38100" dir="2700000" algn="tl">
                    <a:srgbClr val="FFFFFF"/>
                  </a:outerShdw>
                </a:effectLst>
                <a:latin typeface="Tahoma" pitchFamily="34" charset="0"/>
              </a:rPr>
              <a:t>Burezq</a:t>
            </a:r>
            <a:r>
              <a:rPr lang="en-US" sz="1800" i="0">
                <a:latin typeface="Tahoma" pitchFamily="34" charset="0"/>
              </a:rPr>
              <a:t> 2006</a:t>
            </a:r>
            <a:r>
              <a:rPr lang="en-US" sz="1800" i="0" baseline="30000">
                <a:latin typeface="Tahoma" pitchFamily="34" charset="0"/>
              </a:rPr>
              <a:t>14</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algn="l" eaLnBrk="1" hangingPunct="1"/>
            <a:r>
              <a:rPr lang="en-US" i="0" smtClean="0"/>
              <a:t>Success with OK-432</a:t>
            </a:r>
          </a:p>
        </p:txBody>
      </p:sp>
      <p:pic>
        <p:nvPicPr>
          <p:cNvPr id="54275" name="Picture 3" descr="f0500191x004b"/>
          <p:cNvPicPr>
            <a:picLocks noChangeAspect="1" noChangeArrowheads="1"/>
          </p:cNvPicPr>
          <p:nvPr/>
        </p:nvPicPr>
        <p:blipFill>
          <a:blip r:embed="rId3"/>
          <a:srcRect/>
          <a:stretch>
            <a:fillRect/>
          </a:stretch>
        </p:blipFill>
        <p:spPr bwMode="auto">
          <a:xfrm>
            <a:off x="5181600" y="1981200"/>
            <a:ext cx="3318933" cy="3962400"/>
          </a:xfrm>
          <a:prstGeom prst="rect">
            <a:avLst/>
          </a:prstGeom>
          <a:noFill/>
          <a:ln w="9525">
            <a:noFill/>
            <a:miter lim="800000"/>
            <a:headEnd/>
            <a:tailEnd/>
          </a:ln>
        </p:spPr>
      </p:pic>
      <p:pic>
        <p:nvPicPr>
          <p:cNvPr id="54276" name="Picture 4" descr="f0500191x004a"/>
          <p:cNvPicPr>
            <a:picLocks noChangeAspect="1" noChangeArrowheads="1"/>
          </p:cNvPicPr>
          <p:nvPr/>
        </p:nvPicPr>
        <p:blipFill>
          <a:blip r:embed="rId4"/>
          <a:srcRect/>
          <a:stretch>
            <a:fillRect/>
          </a:stretch>
        </p:blipFill>
        <p:spPr bwMode="auto">
          <a:xfrm>
            <a:off x="575734" y="1981200"/>
            <a:ext cx="3725333" cy="4191000"/>
          </a:xfrm>
          <a:prstGeom prst="rect">
            <a:avLst/>
          </a:prstGeom>
          <a:noFill/>
          <a:ln w="9525">
            <a:noFill/>
            <a:miter lim="800000"/>
            <a:headEnd/>
            <a:tailEnd/>
          </a:ln>
        </p:spPr>
      </p:pic>
      <p:sp>
        <p:nvSpPr>
          <p:cNvPr id="54277" name="Text Box 6"/>
          <p:cNvSpPr txBox="1">
            <a:spLocks noChangeArrowheads="1"/>
          </p:cNvSpPr>
          <p:nvPr/>
        </p:nvSpPr>
        <p:spPr bwMode="auto">
          <a:xfrm>
            <a:off x="6324600" y="6491288"/>
            <a:ext cx="2819400" cy="366712"/>
          </a:xfrm>
          <a:prstGeom prst="rect">
            <a:avLst/>
          </a:prstGeom>
          <a:noFill/>
          <a:ln w="9525">
            <a:noFill/>
            <a:miter lim="800000"/>
            <a:headEnd/>
            <a:tailEnd/>
          </a:ln>
        </p:spPr>
        <p:txBody>
          <a:bodyPr>
            <a:spAutoFit/>
          </a:bodyPr>
          <a:lstStyle/>
          <a:p>
            <a:pPr>
              <a:spcBef>
                <a:spcPct val="30000"/>
              </a:spcBef>
            </a:pPr>
            <a:r>
              <a:rPr lang="en-US" sz="1800" i="0">
                <a:latin typeface="Tahoma" pitchFamily="34" charset="0"/>
              </a:rPr>
              <a:t>Gross et al, 2006</a:t>
            </a:r>
            <a:r>
              <a:rPr lang="en-US" sz="1800" i="0" baseline="30000">
                <a:latin typeface="Tahoma" pitchFamily="34" charset="0"/>
              </a:rPr>
              <a:t>16</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3" descr="Scan227"/>
          <p:cNvPicPr>
            <a:picLocks noChangeAspect="1" noChangeArrowheads="1"/>
          </p:cNvPicPr>
          <p:nvPr/>
        </p:nvPicPr>
        <p:blipFill>
          <a:blip r:embed="rId2"/>
          <a:srcRect/>
          <a:stretch>
            <a:fillRect/>
          </a:stretch>
        </p:blipFill>
        <p:spPr bwMode="auto">
          <a:xfrm>
            <a:off x="508000" y="685801"/>
            <a:ext cx="7992533" cy="5370513"/>
          </a:xfrm>
          <a:prstGeom prst="rect">
            <a:avLst/>
          </a:prstGeom>
          <a:noFill/>
          <a:ln w="9525">
            <a:noFill/>
            <a:miter lim="800000"/>
            <a:headEnd/>
            <a:tailEnd/>
          </a:ln>
        </p:spPr>
      </p:pic>
      <p:sp>
        <p:nvSpPr>
          <p:cNvPr id="3" name="Rectangle 2"/>
          <p:cNvSpPr/>
          <p:nvPr/>
        </p:nvSpPr>
        <p:spPr>
          <a:xfrm>
            <a:off x="3733800" y="3124200"/>
            <a:ext cx="14478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6553200" y="2743200"/>
            <a:ext cx="14478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p:txBody>
          <a:bodyPr>
            <a:noAutofit/>
          </a:bodyPr>
          <a:lstStyle/>
          <a:p>
            <a:pPr algn="just"/>
            <a:r>
              <a:rPr lang="en-GB" sz="4000" dirty="0" smtClean="0"/>
              <a:t>Pharyngeal Pouch (</a:t>
            </a:r>
            <a:r>
              <a:rPr lang="en-GB" sz="4000" dirty="0" err="1" smtClean="0"/>
              <a:t>Zenker’s</a:t>
            </a:r>
            <a:r>
              <a:rPr lang="en-GB" sz="4000" dirty="0" smtClean="0"/>
              <a:t> </a:t>
            </a:r>
            <a:r>
              <a:rPr lang="en-GB" sz="4000" dirty="0" err="1" smtClean="0"/>
              <a:t>Diverticulum</a:t>
            </a:r>
            <a:r>
              <a:rPr lang="en-GB" sz="4000" dirty="0" smtClean="0"/>
              <a:t>) </a:t>
            </a:r>
          </a:p>
        </p:txBody>
      </p:sp>
      <p:sp>
        <p:nvSpPr>
          <p:cNvPr id="2052" name="Rectangle 3"/>
          <p:cNvSpPr>
            <a:spLocks noGrp="1" noChangeArrowheads="1"/>
          </p:cNvSpPr>
          <p:nvPr>
            <p:ph type="body" idx="1"/>
          </p:nvPr>
        </p:nvSpPr>
        <p:spPr>
          <a:xfrm>
            <a:off x="152400" y="1935480"/>
            <a:ext cx="8534400" cy="4770120"/>
          </a:xfrm>
        </p:spPr>
        <p:txBody>
          <a:bodyPr>
            <a:normAutofit fontScale="92500" lnSpcReduction="10000"/>
          </a:bodyPr>
          <a:lstStyle/>
          <a:p>
            <a:pPr algn="just"/>
            <a:r>
              <a:rPr lang="en-GB" sz="2800" dirty="0" smtClean="0"/>
              <a:t>A </a:t>
            </a:r>
            <a:r>
              <a:rPr lang="en-GB" sz="2800" dirty="0" err="1" smtClean="0"/>
              <a:t>diverticulum</a:t>
            </a:r>
            <a:r>
              <a:rPr lang="en-GB" sz="2800" dirty="0" smtClean="0"/>
              <a:t> of the pharyngeal mucosa. </a:t>
            </a:r>
          </a:p>
          <a:p>
            <a:pPr algn="just"/>
            <a:r>
              <a:rPr lang="en-GB" sz="2800" dirty="0" smtClean="0"/>
              <a:t>Bulges through a weakness in the pharyngeal constrictor (Killian dehiscence). </a:t>
            </a:r>
          </a:p>
          <a:p>
            <a:pPr algn="just"/>
            <a:r>
              <a:rPr lang="en-GB" sz="2800" dirty="0" smtClean="0"/>
              <a:t>More common on the left rather than right, usually in elderly men.</a:t>
            </a:r>
          </a:p>
          <a:p>
            <a:pPr algn="just"/>
            <a:r>
              <a:rPr lang="en-GB" sz="2800" dirty="0" smtClean="0"/>
              <a:t>Presents with long history of </a:t>
            </a:r>
            <a:r>
              <a:rPr lang="en-GB" sz="2800" dirty="0" err="1" smtClean="0"/>
              <a:t>dysphagia</a:t>
            </a:r>
            <a:r>
              <a:rPr lang="en-GB" sz="2800" dirty="0" smtClean="0"/>
              <a:t>, halitosis and a swelling in the neck that gurgles during swallowing.</a:t>
            </a:r>
            <a:endParaRPr lang="en-US" sz="2800" dirty="0" smtClean="0"/>
          </a:p>
          <a:p>
            <a:pPr algn="just"/>
            <a:r>
              <a:rPr lang="en-US" sz="2800" dirty="0" smtClean="0"/>
              <a:t>Regurgitation of foul undigested food with attacks of choking &amp; cough.</a:t>
            </a:r>
            <a:r>
              <a:rPr lang="en-GB" sz="2800" dirty="0" smtClean="0"/>
              <a:t> </a:t>
            </a:r>
          </a:p>
          <a:p>
            <a:pPr algn="just"/>
            <a:r>
              <a:rPr lang="en-GB" sz="2800" dirty="0" smtClean="0"/>
              <a:t>Diagnosed on barium swallow.</a:t>
            </a:r>
            <a:r>
              <a:rPr lang="en-US" sz="2800" dirty="0" smtClean="0"/>
              <a:t> Tea-pot appearance with fluid level. </a:t>
            </a:r>
            <a:endParaRPr lang="en-GB" sz="2800" dirty="0" smtClean="0"/>
          </a:p>
          <a:p>
            <a:pPr>
              <a:buFont typeface="Wingdings" pitchFamily="2" charset="2"/>
              <a:buNone/>
            </a:pPr>
            <a:endParaRPr lang="en-GB" sz="2800" dirty="0" smtClean="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graphicFrame>
        <p:nvGraphicFramePr>
          <p:cNvPr id="23554" name="Object 2"/>
          <p:cNvGraphicFramePr>
            <a:graphicFrameLocks noChangeAspect="1"/>
          </p:cNvGraphicFramePr>
          <p:nvPr/>
        </p:nvGraphicFramePr>
        <p:xfrm>
          <a:off x="762000" y="609600"/>
          <a:ext cx="7696200" cy="5562600"/>
        </p:xfrm>
        <a:graphic>
          <a:graphicData uri="http://schemas.openxmlformats.org/presentationml/2006/ole">
            <p:oleObj spid="_x0000_s23554" name="Photo Editor Photo" r:id="rId3" imgW="10676190" imgH="7400000" progId="">
              <p:embed/>
            </p:oleObj>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V="1">
            <a:off x="457200" y="609600"/>
            <a:ext cx="8229600" cy="94488"/>
          </a:xfrm>
        </p:spPr>
        <p:txBody>
          <a:bodyPr>
            <a:normAutofit fontScale="90000"/>
          </a:bodyPr>
          <a:lstStyle/>
          <a:p>
            <a:endParaRPr lang="en-US" dirty="0"/>
          </a:p>
        </p:txBody>
      </p:sp>
      <p:sp>
        <p:nvSpPr>
          <p:cNvPr id="3" name="Content Placeholder 2"/>
          <p:cNvSpPr>
            <a:spLocks noGrp="1"/>
          </p:cNvSpPr>
          <p:nvPr>
            <p:ph idx="1"/>
          </p:nvPr>
        </p:nvSpPr>
        <p:spPr>
          <a:xfrm>
            <a:off x="457200" y="914400"/>
            <a:ext cx="8229600" cy="5715000"/>
          </a:xfrm>
        </p:spPr>
        <p:txBody>
          <a:bodyPr/>
          <a:lstStyle/>
          <a:p>
            <a:pPr>
              <a:buNone/>
            </a:pPr>
            <a:endParaRPr lang="en-US" b="1" u="sng" dirty="0" smtClean="0"/>
          </a:p>
          <a:p>
            <a:pPr>
              <a:buNone/>
            </a:pPr>
            <a:r>
              <a:rPr lang="en-US" b="1" u="sng" dirty="0" smtClean="0"/>
              <a:t>C- Swellings In The Posterior Triangle </a:t>
            </a:r>
          </a:p>
          <a:p>
            <a:pPr>
              <a:buNone/>
            </a:pPr>
            <a:r>
              <a:rPr lang="en-US" dirty="0" smtClean="0"/>
              <a:t>(1) Lymph node enlargement: The commonest. </a:t>
            </a:r>
          </a:p>
          <a:p>
            <a:pPr>
              <a:buNone/>
            </a:pPr>
            <a:r>
              <a:rPr lang="en-US" dirty="0" smtClean="0"/>
              <a:t>(2) Cystic </a:t>
            </a:r>
            <a:r>
              <a:rPr lang="en-US" dirty="0" err="1" smtClean="0"/>
              <a:t>hygroma</a:t>
            </a:r>
            <a:r>
              <a:rPr lang="en-US" dirty="0" smtClean="0"/>
              <a:t>. </a:t>
            </a:r>
          </a:p>
          <a:p>
            <a:pPr>
              <a:buNone/>
            </a:pPr>
            <a:r>
              <a:rPr lang="en-US" dirty="0" smtClean="0"/>
              <a:t>(3) Prominent cervical rib. </a:t>
            </a:r>
          </a:p>
          <a:p>
            <a:pPr>
              <a:buNone/>
            </a:pPr>
            <a:r>
              <a:rPr lang="en-US" dirty="0" smtClean="0"/>
              <a:t>(4) Aneurysm of </a:t>
            </a:r>
            <a:r>
              <a:rPr lang="en-US" dirty="0" err="1" smtClean="0"/>
              <a:t>subclavian</a:t>
            </a:r>
            <a:r>
              <a:rPr lang="en-US" dirty="0" smtClean="0"/>
              <a:t> artery. </a:t>
            </a:r>
          </a:p>
          <a:p>
            <a:pPr>
              <a:buNone/>
            </a:pPr>
            <a:r>
              <a:rPr lang="en-US" dirty="0" smtClean="0"/>
              <a:t>(5) Pharyngeal </a:t>
            </a:r>
            <a:r>
              <a:rPr lang="en-US" dirty="0" err="1" smtClean="0"/>
              <a:t>diverticulum</a:t>
            </a:r>
            <a:r>
              <a:rPr lang="en-US" dirty="0" smtClean="0"/>
              <a:t> (</a:t>
            </a:r>
            <a:r>
              <a:rPr lang="en-US" dirty="0" err="1" smtClean="0"/>
              <a:t>Zenker's</a:t>
            </a:r>
            <a:r>
              <a:rPr lang="en-US" dirty="0" smtClean="0"/>
              <a:t> </a:t>
            </a:r>
            <a:r>
              <a:rPr lang="en-US" dirty="0" err="1" smtClean="0"/>
              <a:t>diverticulum</a:t>
            </a:r>
            <a:r>
              <a:rPr lang="en-US" dirty="0" smtClean="0"/>
              <a:t>)  </a:t>
            </a:r>
          </a:p>
          <a:p>
            <a:pPr>
              <a:buNone/>
            </a:pPr>
            <a:r>
              <a:rPr lang="en-US" dirty="0" smtClean="0"/>
              <a:t>(6) </a:t>
            </a:r>
            <a:r>
              <a:rPr lang="en-US" dirty="0" err="1" smtClean="0"/>
              <a:t>Pneumatocele</a:t>
            </a:r>
            <a:r>
              <a:rPr lang="en-US" dirty="0" smtClean="0"/>
              <a:t>. </a:t>
            </a:r>
            <a:endParaRPr lang="en-US"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2724912"/>
          </a:xfrm>
        </p:spPr>
        <p:txBody>
          <a:bodyPr>
            <a:normAutofit/>
          </a:bodyPr>
          <a:lstStyle/>
          <a:p>
            <a:pPr algn="ctr"/>
            <a:r>
              <a:rPr lang="en-US" sz="6600" dirty="0" smtClean="0"/>
              <a:t>General principles for diagnosis</a:t>
            </a:r>
            <a:endParaRPr lang="en-US" sz="6600" dirty="0"/>
          </a:p>
        </p:txBody>
      </p:sp>
      <p:sp>
        <p:nvSpPr>
          <p:cNvPr id="3" name="Content Placeholder 2"/>
          <p:cNvSpPr>
            <a:spLocks noGrp="1"/>
          </p:cNvSpPr>
          <p:nvPr>
            <p:ph idx="1"/>
          </p:nvPr>
        </p:nvSpPr>
        <p:spPr/>
        <p:txBody>
          <a:bodyPr/>
          <a:lstStyle/>
          <a:p>
            <a:endParaRPr lang="en-US"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algn="l" eaLnBrk="1" hangingPunct="1"/>
            <a:r>
              <a:rPr lang="en-US" i="0" dirty="0" smtClean="0"/>
              <a:t>Diagnostic Steps</a:t>
            </a:r>
          </a:p>
        </p:txBody>
      </p:sp>
      <p:sp>
        <p:nvSpPr>
          <p:cNvPr id="64515" name="Rectangle 3"/>
          <p:cNvSpPr>
            <a:spLocks noGrp="1" noChangeArrowheads="1"/>
          </p:cNvSpPr>
          <p:nvPr>
            <p:ph type="body" idx="1"/>
          </p:nvPr>
        </p:nvSpPr>
        <p:spPr/>
        <p:txBody>
          <a:bodyPr/>
          <a:lstStyle/>
          <a:p>
            <a:pPr eaLnBrk="1" hangingPunct="1">
              <a:lnSpc>
                <a:spcPct val="90000"/>
              </a:lnSpc>
            </a:pPr>
            <a:r>
              <a:rPr lang="en-US" smtClean="0"/>
              <a:t>History</a:t>
            </a:r>
          </a:p>
          <a:p>
            <a:pPr lvl="1" eaLnBrk="1" hangingPunct="1">
              <a:lnSpc>
                <a:spcPct val="90000"/>
              </a:lnSpc>
            </a:pPr>
            <a:r>
              <a:rPr lang="en-US" smtClean="0"/>
              <a:t>Developmental time course</a:t>
            </a:r>
          </a:p>
          <a:p>
            <a:pPr lvl="1" eaLnBrk="1" hangingPunct="1">
              <a:lnSpc>
                <a:spcPct val="90000"/>
              </a:lnSpc>
            </a:pPr>
            <a:r>
              <a:rPr lang="en-US" smtClean="0"/>
              <a:t>Associated symptoms (dysphagia, otalgia, voice)</a:t>
            </a:r>
          </a:p>
          <a:p>
            <a:pPr lvl="1" eaLnBrk="1" hangingPunct="1">
              <a:lnSpc>
                <a:spcPct val="90000"/>
              </a:lnSpc>
            </a:pPr>
            <a:r>
              <a:rPr lang="en-US" smtClean="0"/>
              <a:t>Personal habits (tobacco, alcohol)</a:t>
            </a:r>
          </a:p>
          <a:p>
            <a:pPr lvl="1" eaLnBrk="1" hangingPunct="1">
              <a:lnSpc>
                <a:spcPct val="90000"/>
              </a:lnSpc>
            </a:pPr>
            <a:r>
              <a:rPr lang="en-US" smtClean="0"/>
              <a:t>Previous irradiation or surgery</a:t>
            </a:r>
          </a:p>
          <a:p>
            <a:pPr eaLnBrk="1" hangingPunct="1">
              <a:lnSpc>
                <a:spcPct val="90000"/>
              </a:lnSpc>
            </a:pPr>
            <a:r>
              <a:rPr lang="en-US" smtClean="0"/>
              <a:t>Physical Examination</a:t>
            </a:r>
          </a:p>
          <a:p>
            <a:pPr lvl="1" eaLnBrk="1" hangingPunct="1">
              <a:lnSpc>
                <a:spcPct val="90000"/>
              </a:lnSpc>
            </a:pPr>
            <a:r>
              <a:rPr lang="en-US" smtClean="0"/>
              <a:t>Complete head and neck exam (visualize &amp; palpate)</a:t>
            </a:r>
          </a:p>
          <a:p>
            <a:pPr lvl="1" eaLnBrk="1" hangingPunct="1">
              <a:lnSpc>
                <a:spcPct val="90000"/>
              </a:lnSpc>
            </a:pPr>
            <a:r>
              <a:rPr lang="en-US" smtClean="0"/>
              <a:t>Emphasis on location, mobility and consistency</a:t>
            </a:r>
          </a:p>
        </p:txBody>
      </p:sp>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algn="l" eaLnBrk="1" hangingPunct="1"/>
            <a:r>
              <a:rPr lang="en-US" i="0" smtClean="0"/>
              <a:t>Empirical Antibiotics</a:t>
            </a:r>
          </a:p>
        </p:txBody>
      </p:sp>
      <p:sp>
        <p:nvSpPr>
          <p:cNvPr id="65539" name="Rectangle 3"/>
          <p:cNvSpPr>
            <a:spLocks noGrp="1" noChangeArrowheads="1"/>
          </p:cNvSpPr>
          <p:nvPr>
            <p:ph type="body" idx="1"/>
          </p:nvPr>
        </p:nvSpPr>
        <p:spPr/>
        <p:txBody>
          <a:bodyPr/>
          <a:lstStyle/>
          <a:p>
            <a:pPr eaLnBrk="1" hangingPunct="1"/>
            <a:r>
              <a:rPr lang="en-US" smtClean="0"/>
              <a:t>Inflammatory mass suspected</a:t>
            </a:r>
          </a:p>
          <a:p>
            <a:pPr eaLnBrk="1" hangingPunct="1"/>
            <a:r>
              <a:rPr lang="en-US" smtClean="0"/>
              <a:t>Two week trial of antibiotics</a:t>
            </a:r>
          </a:p>
          <a:p>
            <a:pPr eaLnBrk="1" hangingPunct="1"/>
            <a:r>
              <a:rPr lang="en-US" smtClean="0"/>
              <a:t>Follow-up for further investigation</a:t>
            </a:r>
          </a:p>
        </p:txBody>
      </p:sp>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pPr algn="l" eaLnBrk="1" hangingPunct="1"/>
            <a:r>
              <a:rPr lang="en-US" i="0" smtClean="0"/>
              <a:t>Diagnostic Tests</a:t>
            </a:r>
          </a:p>
        </p:txBody>
      </p:sp>
      <p:sp>
        <p:nvSpPr>
          <p:cNvPr id="66563" name="Rectangle 3"/>
          <p:cNvSpPr>
            <a:spLocks noGrp="1" noChangeArrowheads="1"/>
          </p:cNvSpPr>
          <p:nvPr>
            <p:ph type="body" idx="1"/>
          </p:nvPr>
        </p:nvSpPr>
        <p:spPr/>
        <p:txBody>
          <a:bodyPr/>
          <a:lstStyle/>
          <a:p>
            <a:pPr eaLnBrk="1" hangingPunct="1"/>
            <a:r>
              <a:rPr lang="en-US" dirty="0" err="1" smtClean="0"/>
              <a:t>Ultrasonography</a:t>
            </a:r>
            <a:endParaRPr lang="en-US" dirty="0" smtClean="0"/>
          </a:p>
          <a:p>
            <a:pPr eaLnBrk="1" hangingPunct="1"/>
            <a:r>
              <a:rPr lang="en-US" dirty="0" smtClean="0"/>
              <a:t>Computed tomography (CT)</a:t>
            </a:r>
          </a:p>
          <a:p>
            <a:pPr eaLnBrk="1" hangingPunct="1"/>
            <a:r>
              <a:rPr lang="en-US" dirty="0" smtClean="0"/>
              <a:t>Magnetic resonance imaging (MRI)</a:t>
            </a:r>
          </a:p>
          <a:p>
            <a:pPr eaLnBrk="1" hangingPunct="1"/>
            <a:r>
              <a:rPr lang="en-US" dirty="0" err="1" smtClean="0"/>
              <a:t>Radionucleotide</a:t>
            </a:r>
            <a:r>
              <a:rPr lang="en-US" dirty="0" smtClean="0"/>
              <a:t> scanning</a:t>
            </a:r>
          </a:p>
          <a:p>
            <a:pPr eaLnBrk="1" hangingPunct="1"/>
            <a:r>
              <a:rPr lang="en-US" dirty="0" smtClean="0"/>
              <a:t>Fine needle aspiration biopsy (FNAB)</a:t>
            </a:r>
          </a:p>
          <a:p>
            <a:pPr eaLnBrk="1" hangingPunct="1"/>
            <a:r>
              <a:rPr lang="en-US" dirty="0" smtClean="0"/>
              <a:t>Laboratory tests</a:t>
            </a:r>
          </a:p>
          <a:p>
            <a:pPr eaLnBrk="1" hangingPunct="1"/>
            <a:endParaRPr lang="en-US" dirty="0" smtClean="0"/>
          </a:p>
        </p:txBody>
      </p:sp>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pPr algn="l" eaLnBrk="1" hangingPunct="1"/>
            <a:r>
              <a:rPr lang="en-US" i="0" smtClean="0"/>
              <a:t>Ultrasonography</a:t>
            </a:r>
          </a:p>
        </p:txBody>
      </p:sp>
      <p:sp>
        <p:nvSpPr>
          <p:cNvPr id="67587" name="Rectangle 3"/>
          <p:cNvSpPr>
            <a:spLocks noGrp="1" noChangeArrowheads="1"/>
          </p:cNvSpPr>
          <p:nvPr>
            <p:ph type="body" idx="1"/>
          </p:nvPr>
        </p:nvSpPr>
        <p:spPr/>
        <p:txBody>
          <a:bodyPr/>
          <a:lstStyle/>
          <a:p>
            <a:pPr eaLnBrk="1" hangingPunct="1"/>
            <a:r>
              <a:rPr lang="en-US" smtClean="0"/>
              <a:t>An important tool</a:t>
            </a:r>
          </a:p>
          <a:p>
            <a:pPr eaLnBrk="1" hangingPunct="1"/>
            <a:r>
              <a:rPr lang="en-US" smtClean="0"/>
              <a:t>Solid versus cystic masses</a:t>
            </a:r>
          </a:p>
          <a:p>
            <a:pPr eaLnBrk="1" hangingPunct="1"/>
            <a:r>
              <a:rPr lang="en-US" smtClean="0"/>
              <a:t>Congenital cysts from solid nodes/tumors</a:t>
            </a:r>
          </a:p>
          <a:p>
            <a:pPr eaLnBrk="1" hangingPunct="1"/>
            <a:r>
              <a:rPr lang="en-US" smtClean="0"/>
              <a:t>Noninvasive </a:t>
            </a:r>
          </a:p>
        </p:txBody>
      </p:sp>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algn="l" eaLnBrk="1" hangingPunct="1"/>
            <a:r>
              <a:rPr lang="en-US" i="0" smtClean="0"/>
              <a:t>Computed Tomography</a:t>
            </a:r>
          </a:p>
        </p:txBody>
      </p:sp>
      <p:sp>
        <p:nvSpPr>
          <p:cNvPr id="69635" name="Rectangle 3"/>
          <p:cNvSpPr>
            <a:spLocks noGrp="1" noChangeArrowheads="1"/>
          </p:cNvSpPr>
          <p:nvPr>
            <p:ph type="body" idx="1"/>
          </p:nvPr>
        </p:nvSpPr>
        <p:spPr>
          <a:xfrm>
            <a:off x="685800" y="2362200"/>
            <a:ext cx="8229600" cy="3733800"/>
          </a:xfrm>
        </p:spPr>
        <p:txBody>
          <a:bodyPr/>
          <a:lstStyle/>
          <a:p>
            <a:pPr eaLnBrk="1" hangingPunct="1"/>
            <a:r>
              <a:rPr lang="en-US" smtClean="0"/>
              <a:t>Distinguish cystic from solid</a:t>
            </a:r>
          </a:p>
          <a:p>
            <a:pPr eaLnBrk="1" hangingPunct="1"/>
            <a:r>
              <a:rPr lang="en-US" smtClean="0"/>
              <a:t>Extent of lesion</a:t>
            </a:r>
          </a:p>
          <a:p>
            <a:pPr eaLnBrk="1" hangingPunct="1"/>
            <a:r>
              <a:rPr lang="en-US" smtClean="0"/>
              <a:t>Vascularity (with contrast)</a:t>
            </a:r>
          </a:p>
          <a:p>
            <a:pPr eaLnBrk="1" hangingPunct="1"/>
            <a:r>
              <a:rPr lang="en-US" smtClean="0"/>
              <a:t>Detection of unknown primary (metastatic)</a:t>
            </a:r>
          </a:p>
          <a:p>
            <a:pPr eaLnBrk="1" hangingPunct="1"/>
            <a:r>
              <a:rPr lang="en-US" smtClean="0"/>
              <a:t>Pathologic node (lucent, &gt;1.5cm, loss of shape)</a:t>
            </a:r>
          </a:p>
          <a:p>
            <a:pPr eaLnBrk="1" hangingPunct="1">
              <a:buFontTx/>
              <a:buNone/>
            </a:pPr>
            <a:endParaRPr lang="en-US" smtClean="0"/>
          </a:p>
        </p:txBody>
      </p:sp>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pPr algn="l" eaLnBrk="1" hangingPunct="1"/>
            <a:r>
              <a:rPr lang="en-US" i="0" smtClean="0"/>
              <a:t>Magnetic Resonance Imaging</a:t>
            </a:r>
          </a:p>
        </p:txBody>
      </p:sp>
      <p:sp>
        <p:nvSpPr>
          <p:cNvPr id="71683" name="Rectangle 3"/>
          <p:cNvSpPr>
            <a:spLocks noGrp="1" noChangeArrowheads="1"/>
          </p:cNvSpPr>
          <p:nvPr>
            <p:ph type="body" idx="1"/>
          </p:nvPr>
        </p:nvSpPr>
        <p:spPr/>
        <p:txBody>
          <a:bodyPr/>
          <a:lstStyle/>
          <a:p>
            <a:pPr eaLnBrk="1" hangingPunct="1"/>
            <a:r>
              <a:rPr lang="en-US" smtClean="0"/>
              <a:t>Similar information as CT</a:t>
            </a:r>
          </a:p>
          <a:p>
            <a:pPr eaLnBrk="1" hangingPunct="1"/>
            <a:r>
              <a:rPr lang="en-US" smtClean="0"/>
              <a:t>Better for upper neck and skull base</a:t>
            </a:r>
          </a:p>
          <a:p>
            <a:pPr eaLnBrk="1" hangingPunct="1"/>
            <a:r>
              <a:rPr lang="en-US" smtClean="0"/>
              <a:t>Vascular delineation with infusion</a:t>
            </a:r>
          </a:p>
        </p:txBody>
      </p:sp>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pPr algn="l" eaLnBrk="1" hangingPunct="1"/>
            <a:r>
              <a:rPr lang="en-US" i="0" smtClean="0"/>
              <a:t>Radionucleotide Scanning</a:t>
            </a:r>
          </a:p>
        </p:txBody>
      </p:sp>
      <p:sp>
        <p:nvSpPr>
          <p:cNvPr id="73731" name="Rectangle 3"/>
          <p:cNvSpPr>
            <a:spLocks noGrp="1" noChangeArrowheads="1"/>
          </p:cNvSpPr>
          <p:nvPr>
            <p:ph type="body" idx="1"/>
          </p:nvPr>
        </p:nvSpPr>
        <p:spPr/>
        <p:txBody>
          <a:bodyPr/>
          <a:lstStyle/>
          <a:p>
            <a:pPr eaLnBrk="1" hangingPunct="1"/>
            <a:r>
              <a:rPr lang="en-US" dirty="0" smtClean="0"/>
              <a:t>Salivary and thyroid masses</a:t>
            </a:r>
          </a:p>
          <a:p>
            <a:pPr eaLnBrk="1" hangingPunct="1"/>
            <a:r>
              <a:rPr lang="en-US" dirty="0" smtClean="0"/>
              <a:t>Location – glandular versus extra-glandular</a:t>
            </a:r>
          </a:p>
          <a:p>
            <a:pPr eaLnBrk="1" hangingPunct="1"/>
            <a:r>
              <a:rPr lang="en-US" dirty="0" smtClean="0"/>
              <a:t>Functional information</a:t>
            </a:r>
          </a:p>
          <a:p>
            <a:pPr eaLnBrk="1" hangingPunct="1"/>
            <a:r>
              <a:rPr lang="en-US" dirty="0" smtClean="0"/>
              <a:t>FNAB now preferred for thyroid nodules</a:t>
            </a:r>
          </a:p>
          <a:p>
            <a:pPr lvl="1" eaLnBrk="1" hangingPunct="1"/>
            <a:r>
              <a:rPr lang="en-US" dirty="0" smtClean="0"/>
              <a:t>Solitary nodules</a:t>
            </a:r>
          </a:p>
          <a:p>
            <a:pPr lvl="1" eaLnBrk="1" hangingPunct="1"/>
            <a:r>
              <a:rPr lang="en-US" dirty="0" err="1" smtClean="0"/>
              <a:t>Multinodular</a:t>
            </a:r>
            <a:r>
              <a:rPr lang="en-US" dirty="0" smtClean="0"/>
              <a:t> goiter with new increasing nodule</a:t>
            </a:r>
          </a:p>
          <a:p>
            <a:pPr lvl="1" eaLnBrk="1" hangingPunct="1"/>
            <a:r>
              <a:rPr lang="en-US" dirty="0" smtClean="0"/>
              <a:t>Hashimoto’s with new nodule</a:t>
            </a:r>
          </a:p>
        </p:txBody>
      </p:sp>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Scan223"/>
          <p:cNvPicPr>
            <a:picLocks noChangeAspect="1" noChangeArrowheads="1"/>
          </p:cNvPicPr>
          <p:nvPr/>
        </p:nvPicPr>
        <p:blipFill>
          <a:blip r:embed="rId2"/>
          <a:srcRect/>
          <a:stretch>
            <a:fillRect/>
          </a:stretch>
        </p:blipFill>
        <p:spPr bwMode="auto">
          <a:xfrm>
            <a:off x="1185334" y="457200"/>
            <a:ext cx="5757333" cy="5943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pPr algn="l" eaLnBrk="1" hangingPunct="1"/>
            <a:r>
              <a:rPr lang="en-US" i="0" smtClean="0"/>
              <a:t>Fine Needle Aspiration Biopsy</a:t>
            </a:r>
          </a:p>
        </p:txBody>
      </p:sp>
      <p:sp>
        <p:nvSpPr>
          <p:cNvPr id="75779" name="Rectangle 3"/>
          <p:cNvSpPr>
            <a:spLocks noGrp="1" noChangeArrowheads="1"/>
          </p:cNvSpPr>
          <p:nvPr>
            <p:ph type="body" idx="1"/>
          </p:nvPr>
        </p:nvSpPr>
        <p:spPr/>
        <p:txBody>
          <a:bodyPr/>
          <a:lstStyle/>
          <a:p>
            <a:pPr eaLnBrk="1" hangingPunct="1">
              <a:lnSpc>
                <a:spcPct val="90000"/>
              </a:lnSpc>
            </a:pPr>
            <a:r>
              <a:rPr lang="en-US" smtClean="0"/>
              <a:t>Standard of diagnosis</a:t>
            </a:r>
          </a:p>
          <a:p>
            <a:pPr eaLnBrk="1" hangingPunct="1">
              <a:lnSpc>
                <a:spcPct val="90000"/>
              </a:lnSpc>
            </a:pPr>
            <a:r>
              <a:rPr lang="en-US" smtClean="0"/>
              <a:t>Indications</a:t>
            </a:r>
          </a:p>
          <a:p>
            <a:pPr lvl="1" eaLnBrk="1" hangingPunct="1">
              <a:lnSpc>
                <a:spcPct val="90000"/>
              </a:lnSpc>
            </a:pPr>
            <a:r>
              <a:rPr lang="en-US" smtClean="0"/>
              <a:t>Any neck mass that is not an obvious abscess</a:t>
            </a:r>
          </a:p>
          <a:p>
            <a:pPr lvl="1" eaLnBrk="1" hangingPunct="1">
              <a:lnSpc>
                <a:spcPct val="90000"/>
              </a:lnSpc>
            </a:pPr>
            <a:r>
              <a:rPr lang="en-US" smtClean="0"/>
              <a:t>Persistence after a 2 week course of antibiotics</a:t>
            </a:r>
          </a:p>
          <a:p>
            <a:pPr eaLnBrk="1" hangingPunct="1">
              <a:lnSpc>
                <a:spcPct val="90000"/>
              </a:lnSpc>
            </a:pPr>
            <a:r>
              <a:rPr lang="en-US" smtClean="0"/>
              <a:t>Small gauge needle </a:t>
            </a:r>
          </a:p>
          <a:p>
            <a:pPr lvl="1" eaLnBrk="1" hangingPunct="1">
              <a:lnSpc>
                <a:spcPct val="90000"/>
              </a:lnSpc>
            </a:pPr>
            <a:r>
              <a:rPr lang="en-US" smtClean="0"/>
              <a:t>Reduces bleeding</a:t>
            </a:r>
          </a:p>
          <a:p>
            <a:pPr lvl="1" eaLnBrk="1" hangingPunct="1">
              <a:lnSpc>
                <a:spcPct val="90000"/>
              </a:lnSpc>
            </a:pPr>
            <a:r>
              <a:rPr lang="en-US" smtClean="0"/>
              <a:t>Seeding of tumor – not a concern </a:t>
            </a:r>
          </a:p>
          <a:p>
            <a:pPr eaLnBrk="1" hangingPunct="1">
              <a:lnSpc>
                <a:spcPct val="90000"/>
              </a:lnSpc>
            </a:pPr>
            <a:r>
              <a:rPr lang="en-US" smtClean="0"/>
              <a:t>No contraindications (vascular ?)</a:t>
            </a:r>
          </a:p>
          <a:p>
            <a:pPr eaLnBrk="1" hangingPunct="1">
              <a:lnSpc>
                <a:spcPct val="90000"/>
              </a:lnSpc>
              <a:buFontTx/>
              <a:buNone/>
            </a:pPr>
            <a:endParaRPr lang="en-US" smtClean="0"/>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515112"/>
          </a:xfrm>
        </p:spPr>
        <p:txBody>
          <a:bodyPr>
            <a:normAutofit fontScale="90000"/>
          </a:bodyPr>
          <a:lstStyle/>
          <a:p>
            <a:r>
              <a:rPr lang="en-US" sz="4000" b="1" dirty="0" smtClean="0"/>
              <a:t>PULSATING NECK SWELLINGS </a:t>
            </a:r>
            <a:endParaRPr lang="en-US" sz="4000" b="1" dirty="0"/>
          </a:p>
        </p:txBody>
      </p:sp>
      <p:sp>
        <p:nvSpPr>
          <p:cNvPr id="3" name="Content Placeholder 2"/>
          <p:cNvSpPr>
            <a:spLocks noGrp="1"/>
          </p:cNvSpPr>
          <p:nvPr>
            <p:ph idx="1"/>
          </p:nvPr>
        </p:nvSpPr>
        <p:spPr>
          <a:xfrm>
            <a:off x="457200" y="1371600"/>
            <a:ext cx="8229600" cy="4953000"/>
          </a:xfrm>
        </p:spPr>
        <p:txBody>
          <a:bodyPr>
            <a:normAutofit lnSpcReduction="10000"/>
          </a:bodyPr>
          <a:lstStyle/>
          <a:p>
            <a:pPr>
              <a:buNone/>
            </a:pPr>
            <a:r>
              <a:rPr lang="en-US" b="1" u="sng" dirty="0" smtClean="0"/>
              <a:t>A- In communication with lumen of artery: </a:t>
            </a:r>
          </a:p>
          <a:p>
            <a:pPr>
              <a:buNone/>
            </a:pPr>
            <a:r>
              <a:rPr lang="en-US" dirty="0" smtClean="0"/>
              <a:t>1. Carotid aneurysm            </a:t>
            </a:r>
          </a:p>
          <a:p>
            <a:pPr>
              <a:buNone/>
            </a:pPr>
            <a:r>
              <a:rPr lang="en-US" dirty="0" smtClean="0"/>
              <a:t>2. </a:t>
            </a:r>
            <a:r>
              <a:rPr lang="en-US" dirty="0" err="1" smtClean="0"/>
              <a:t>Subclavian</a:t>
            </a:r>
            <a:r>
              <a:rPr lang="en-US" dirty="0" smtClean="0"/>
              <a:t> aneurysm         </a:t>
            </a:r>
          </a:p>
          <a:p>
            <a:pPr>
              <a:buNone/>
            </a:pPr>
            <a:r>
              <a:rPr lang="en-US" dirty="0" smtClean="0"/>
              <a:t>3. A-V fistula. </a:t>
            </a:r>
          </a:p>
          <a:p>
            <a:pPr>
              <a:buNone/>
            </a:pPr>
            <a:r>
              <a:rPr lang="en-US" b="1" u="sng" dirty="0" smtClean="0"/>
              <a:t>B- On line of artery (Transmitted pulsation): </a:t>
            </a:r>
          </a:p>
          <a:p>
            <a:pPr>
              <a:buNone/>
            </a:pPr>
            <a:r>
              <a:rPr lang="en-US" dirty="0" smtClean="0"/>
              <a:t>1. Carotid body tumor           </a:t>
            </a:r>
          </a:p>
          <a:p>
            <a:pPr>
              <a:buNone/>
            </a:pPr>
            <a:r>
              <a:rPr lang="en-US" dirty="0" smtClean="0"/>
              <a:t>2. Enlarged cervical lymph node </a:t>
            </a:r>
          </a:p>
          <a:p>
            <a:pPr>
              <a:buNone/>
            </a:pPr>
            <a:r>
              <a:rPr lang="en-US" b="1" u="sng" dirty="0" smtClean="0"/>
              <a:t>C- Highly vascular swelling: </a:t>
            </a:r>
          </a:p>
          <a:p>
            <a:pPr>
              <a:buNone/>
            </a:pPr>
            <a:r>
              <a:rPr lang="en-US" dirty="0" smtClean="0"/>
              <a:t>1. </a:t>
            </a:r>
            <a:r>
              <a:rPr lang="en-US" dirty="0" err="1" smtClean="0"/>
              <a:t>Goitre</a:t>
            </a:r>
            <a:r>
              <a:rPr lang="en-US" dirty="0" smtClean="0"/>
              <a:t>                  </a:t>
            </a:r>
          </a:p>
          <a:p>
            <a:pPr>
              <a:buNone/>
            </a:pPr>
            <a:r>
              <a:rPr lang="en-US" dirty="0" smtClean="0"/>
              <a:t>2. Sarcoma               </a:t>
            </a:r>
          </a:p>
          <a:p>
            <a:pPr>
              <a:buNone/>
            </a:pPr>
            <a:r>
              <a:rPr lang="en-US" dirty="0" smtClean="0"/>
              <a:t>3. </a:t>
            </a:r>
            <a:r>
              <a:rPr lang="en-US" dirty="0" err="1" smtClean="0"/>
              <a:t>Cercoid</a:t>
            </a:r>
            <a:r>
              <a:rPr lang="en-US" dirty="0" smtClean="0"/>
              <a:t> aneurysm. </a:t>
            </a:r>
            <a:endParaRPr lang="en-US" dirty="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pPr algn="l" eaLnBrk="1" hangingPunct="1"/>
            <a:r>
              <a:rPr lang="en-US" i="0" smtClean="0"/>
              <a:t>Fine Needle Aspiration Biopsy </a:t>
            </a:r>
          </a:p>
        </p:txBody>
      </p:sp>
      <p:sp>
        <p:nvSpPr>
          <p:cNvPr id="76803" name="Rectangle 3"/>
          <p:cNvSpPr>
            <a:spLocks noGrp="1" noChangeArrowheads="1"/>
          </p:cNvSpPr>
          <p:nvPr>
            <p:ph type="body" idx="1"/>
          </p:nvPr>
        </p:nvSpPr>
        <p:spPr/>
        <p:txBody>
          <a:bodyPr/>
          <a:lstStyle/>
          <a:p>
            <a:pPr eaLnBrk="1" hangingPunct="1"/>
            <a:r>
              <a:rPr lang="en-US" smtClean="0"/>
              <a:t>Proper collection required </a:t>
            </a:r>
          </a:p>
          <a:p>
            <a:pPr eaLnBrk="1" hangingPunct="1"/>
            <a:r>
              <a:rPr lang="en-US" smtClean="0"/>
              <a:t>Minimum of 4 separate passes</a:t>
            </a:r>
          </a:p>
          <a:p>
            <a:pPr eaLnBrk="1" hangingPunct="1"/>
            <a:r>
              <a:rPr lang="en-US" smtClean="0"/>
              <a:t>Skilled cytopathologist essential</a:t>
            </a:r>
          </a:p>
          <a:p>
            <a:pPr eaLnBrk="1" hangingPunct="1"/>
            <a:r>
              <a:rPr lang="en-US" smtClean="0"/>
              <a:t>On-site review best</a:t>
            </a:r>
          </a:p>
          <a:p>
            <a:pPr eaLnBrk="1" hangingPunct="1"/>
            <a:endParaRPr lang="en-US" smtClean="0"/>
          </a:p>
        </p:txBody>
      </p:sp>
    </p:spTree>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Scan219"/>
          <p:cNvPicPr>
            <a:picLocks noChangeAspect="1" noChangeArrowheads="1"/>
          </p:cNvPicPr>
          <p:nvPr/>
        </p:nvPicPr>
        <p:blipFill>
          <a:blip r:embed="rId2"/>
          <a:srcRect/>
          <a:stretch>
            <a:fillRect/>
          </a:stretch>
        </p:blipFill>
        <p:spPr bwMode="auto">
          <a:xfrm>
            <a:off x="846667" y="1066800"/>
            <a:ext cx="7315200" cy="4953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Laboratory test </a:t>
            </a:r>
            <a:endParaRPr lang="en-US" dirty="0"/>
          </a:p>
        </p:txBody>
      </p:sp>
      <p:sp>
        <p:nvSpPr>
          <p:cNvPr id="3" name="Content Placeholder 2"/>
          <p:cNvSpPr>
            <a:spLocks noGrp="1"/>
          </p:cNvSpPr>
          <p:nvPr>
            <p:ph idx="1"/>
          </p:nvPr>
        </p:nvSpPr>
        <p:spPr/>
        <p:txBody>
          <a:bodyPr/>
          <a:lstStyle/>
          <a:p>
            <a:r>
              <a:rPr lang="en-US" dirty="0" smtClean="0"/>
              <a:t>Full CBC with differentiated count.</a:t>
            </a:r>
          </a:p>
          <a:p>
            <a:r>
              <a:rPr lang="en-US" dirty="0" smtClean="0"/>
              <a:t>Thyroid profile: free T3 and T4 , ultrasensitive TSH.</a:t>
            </a:r>
          </a:p>
          <a:p>
            <a:r>
              <a:rPr lang="en-US" dirty="0" smtClean="0"/>
              <a:t>LDH (suggestive for lymphoma)</a:t>
            </a:r>
          </a:p>
          <a:p>
            <a:r>
              <a:rPr lang="en-US" dirty="0" smtClean="0"/>
              <a:t>Tumor markers: ??? Mets</a:t>
            </a:r>
          </a:p>
          <a:p>
            <a:r>
              <a:rPr lang="en-US" dirty="0" smtClean="0"/>
              <a:t>Tuberculin test, ZN stain or TB culture from aspirate.</a:t>
            </a:r>
          </a:p>
          <a:p>
            <a:r>
              <a:rPr lang="en-US" dirty="0" err="1" smtClean="0"/>
              <a:t>Cytopathological</a:t>
            </a:r>
            <a:r>
              <a:rPr lang="en-US" dirty="0" smtClean="0"/>
              <a:t> exam for FNAC.</a:t>
            </a:r>
          </a:p>
          <a:p>
            <a:endParaRPr lang="en-US" dirty="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block neck dissection</a:t>
            </a:r>
            <a:endParaRPr lang="en-US" dirty="0"/>
          </a:p>
        </p:txBody>
      </p:sp>
      <p:sp>
        <p:nvSpPr>
          <p:cNvPr id="3" name="Content Placeholder 2"/>
          <p:cNvSpPr>
            <a:spLocks noGrp="1"/>
          </p:cNvSpPr>
          <p:nvPr>
            <p:ph idx="1"/>
          </p:nvPr>
        </p:nvSpPr>
        <p:spPr/>
        <p:txBody>
          <a:bodyPr/>
          <a:lstStyle/>
          <a:p>
            <a:endParaRPr lang="en-US" dirty="0" smtClean="0"/>
          </a:p>
          <a:p>
            <a:r>
              <a:rPr lang="en-US" dirty="0" smtClean="0"/>
              <a:t>Radical block neck dissection.</a:t>
            </a:r>
          </a:p>
          <a:p>
            <a:r>
              <a:rPr lang="en-US" dirty="0" smtClean="0"/>
              <a:t>Modified radical block neck dissection.</a:t>
            </a:r>
          </a:p>
          <a:p>
            <a:r>
              <a:rPr lang="en-US" dirty="0" smtClean="0"/>
              <a:t>Bilateral block neck dissection.</a:t>
            </a:r>
          </a:p>
          <a:p>
            <a:r>
              <a:rPr lang="en-US" dirty="0" smtClean="0"/>
              <a:t>Selective block neck dissection.</a:t>
            </a:r>
            <a:endParaRPr lang="en-US" dirty="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5602" name="Picture 2"/>
          <p:cNvPicPr>
            <a:picLocks noChangeAspect="1" noChangeArrowheads="1"/>
          </p:cNvPicPr>
          <p:nvPr/>
        </p:nvPicPr>
        <p:blipFill>
          <a:blip r:embed="rId2"/>
          <a:srcRect/>
          <a:stretch>
            <a:fillRect/>
          </a:stretch>
        </p:blipFill>
        <p:spPr bwMode="auto">
          <a:xfrm>
            <a:off x="1066800" y="457200"/>
            <a:ext cx="7010400" cy="6019800"/>
          </a:xfrm>
          <a:prstGeom prst="rect">
            <a:avLst/>
          </a:prstGeom>
          <a:noFill/>
          <a:ln w="9525">
            <a:noFill/>
            <a:miter lim="800000"/>
            <a:headEnd/>
            <a:tailEnd/>
          </a:ln>
          <a:effec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7650" name="Picture 2"/>
          <p:cNvPicPr>
            <a:picLocks noChangeAspect="1" noChangeArrowheads="1"/>
          </p:cNvPicPr>
          <p:nvPr/>
        </p:nvPicPr>
        <p:blipFill>
          <a:blip r:embed="rId2"/>
          <a:srcRect/>
          <a:stretch>
            <a:fillRect/>
          </a:stretch>
        </p:blipFill>
        <p:spPr bwMode="auto">
          <a:xfrm>
            <a:off x="304800" y="304800"/>
            <a:ext cx="8610600" cy="6172200"/>
          </a:xfrm>
          <a:prstGeom prst="rect">
            <a:avLst/>
          </a:prstGeom>
          <a:noFill/>
          <a:ln w="9525">
            <a:noFill/>
            <a:miter lim="800000"/>
            <a:headEnd/>
            <a:tailEnd/>
          </a:ln>
          <a:effectLst/>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6626" name="Picture 2"/>
          <p:cNvPicPr>
            <a:picLocks noChangeAspect="1" noChangeArrowheads="1"/>
          </p:cNvPicPr>
          <p:nvPr/>
        </p:nvPicPr>
        <p:blipFill>
          <a:blip r:embed="rId2"/>
          <a:srcRect/>
          <a:stretch>
            <a:fillRect/>
          </a:stretch>
        </p:blipFill>
        <p:spPr bwMode="auto">
          <a:xfrm>
            <a:off x="304800" y="457200"/>
            <a:ext cx="8610600" cy="6172199"/>
          </a:xfrm>
          <a:prstGeom prst="rect">
            <a:avLst/>
          </a:prstGeom>
          <a:noFill/>
          <a:ln w="9525">
            <a:noFill/>
            <a:miter lim="800000"/>
            <a:headEnd/>
            <a:tailEnd/>
          </a:ln>
          <a:effectLst/>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762000"/>
            <a:ext cx="8229600" cy="5562600"/>
          </a:xfrm>
        </p:spPr>
        <p:txBody>
          <a:bodyPr>
            <a:normAutofit/>
          </a:bodyPr>
          <a:lstStyle/>
          <a:p>
            <a:pPr algn="just"/>
            <a:r>
              <a:rPr lang="en-US" b="1" u="sng" dirty="0" smtClean="0"/>
              <a:t>Radical block neck dissection</a:t>
            </a:r>
          </a:p>
          <a:p>
            <a:pPr algn="just"/>
            <a:r>
              <a:rPr lang="en-US" dirty="0" smtClean="0"/>
              <a:t> Lymph nodes of anterior and posterior triangles of neck. </a:t>
            </a:r>
          </a:p>
          <a:p>
            <a:pPr algn="just"/>
            <a:r>
              <a:rPr lang="en-US" dirty="0" err="1" smtClean="0"/>
              <a:t>Sternomastoid</a:t>
            </a:r>
            <a:r>
              <a:rPr lang="en-US" dirty="0" smtClean="0"/>
              <a:t>→ to expose internal jugular vein </a:t>
            </a:r>
          </a:p>
          <a:p>
            <a:pPr algn="just"/>
            <a:r>
              <a:rPr lang="en-US" dirty="0" smtClean="0"/>
              <a:t>Internal jugular vein → is removed from base of skull to its root in the neck </a:t>
            </a:r>
          </a:p>
          <a:p>
            <a:pPr algn="just"/>
            <a:r>
              <a:rPr lang="en-US" dirty="0" smtClean="0"/>
              <a:t>Spinal accessory nerve </a:t>
            </a:r>
          </a:p>
          <a:p>
            <a:pPr algn="just"/>
            <a:r>
              <a:rPr lang="en-US" dirty="0" smtClean="0"/>
              <a:t>Cervical fascia from jaw to clavicle </a:t>
            </a:r>
          </a:p>
          <a:p>
            <a:pPr algn="just"/>
            <a:r>
              <a:rPr lang="en-US" dirty="0" err="1" smtClean="0"/>
              <a:t>Submandibular</a:t>
            </a:r>
            <a:r>
              <a:rPr lang="en-US" dirty="0" smtClean="0"/>
              <a:t> salivary gland → easier removal of </a:t>
            </a:r>
            <a:r>
              <a:rPr lang="en-US" dirty="0" err="1" smtClean="0"/>
              <a:t>submandibular</a:t>
            </a:r>
            <a:r>
              <a:rPr lang="en-US" dirty="0" smtClean="0"/>
              <a:t> L.N. </a:t>
            </a:r>
          </a:p>
          <a:p>
            <a:pPr algn="just"/>
            <a:r>
              <a:rPr lang="en-US" dirty="0" smtClean="0"/>
              <a:t>Lower part of parotid salivary gland → contains lymph glands </a:t>
            </a:r>
            <a:endParaRPr lang="en-US" dirty="0"/>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Structures to be preserved:  </a:t>
            </a:r>
          </a:p>
          <a:p>
            <a:pPr>
              <a:buNone/>
            </a:pPr>
            <a:r>
              <a:rPr lang="en-US" dirty="0" smtClean="0"/>
              <a:t>1-Carotid arteries  </a:t>
            </a:r>
          </a:p>
          <a:p>
            <a:pPr>
              <a:buNone/>
            </a:pPr>
            <a:r>
              <a:rPr lang="en-US" dirty="0" smtClean="0"/>
              <a:t>2- </a:t>
            </a:r>
            <a:r>
              <a:rPr lang="en-US" dirty="0" err="1" smtClean="0"/>
              <a:t>Vagus</a:t>
            </a:r>
            <a:r>
              <a:rPr lang="en-US" dirty="0" smtClean="0"/>
              <a:t>  </a:t>
            </a:r>
          </a:p>
          <a:p>
            <a:pPr>
              <a:buNone/>
            </a:pPr>
            <a:r>
              <a:rPr lang="en-US" dirty="0" smtClean="0"/>
              <a:t>3- Sympathetic trunk  </a:t>
            </a:r>
          </a:p>
          <a:p>
            <a:pPr>
              <a:buNone/>
            </a:pPr>
            <a:r>
              <a:rPr lang="en-US" dirty="0" smtClean="0"/>
              <a:t>4- </a:t>
            </a:r>
            <a:r>
              <a:rPr lang="en-US" dirty="0" err="1" smtClean="0"/>
              <a:t>phrenic</a:t>
            </a:r>
            <a:r>
              <a:rPr lang="en-US" dirty="0" smtClean="0"/>
              <a:t> nerve  </a:t>
            </a:r>
          </a:p>
          <a:p>
            <a:pPr>
              <a:buNone/>
            </a:pPr>
            <a:r>
              <a:rPr lang="en-US" dirty="0" smtClean="0"/>
              <a:t>5- Hypoglossal nerve </a:t>
            </a:r>
            <a:endParaRPr lang="en-US" dirty="0"/>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914400"/>
            <a:ext cx="8229600" cy="5410200"/>
          </a:xfrm>
        </p:spPr>
        <p:txBody>
          <a:bodyPr>
            <a:normAutofit/>
          </a:bodyPr>
          <a:lstStyle/>
          <a:p>
            <a:pPr algn="just"/>
            <a:r>
              <a:rPr lang="en-US" b="1" u="sng" dirty="0" smtClean="0"/>
              <a:t>Modified radical block neck dissection.</a:t>
            </a:r>
          </a:p>
          <a:p>
            <a:pPr algn="just"/>
            <a:r>
              <a:rPr lang="en-US" dirty="0" smtClean="0"/>
              <a:t>This refers to excision of all lymph node groups removed by the radical neck dissection with preservation of one or more of the following structures, </a:t>
            </a:r>
          </a:p>
          <a:p>
            <a:pPr algn="just"/>
            <a:r>
              <a:rPr lang="en-US" dirty="0" smtClean="0"/>
              <a:t>Type I: spinal accessory nerve. </a:t>
            </a:r>
          </a:p>
          <a:p>
            <a:pPr algn="just"/>
            <a:r>
              <a:rPr lang="en-US" dirty="0" smtClean="0"/>
              <a:t>Type II: spinal accessory nerve, and internal jugular vein. </a:t>
            </a:r>
          </a:p>
          <a:p>
            <a:pPr algn="just"/>
            <a:r>
              <a:rPr lang="en-US" dirty="0" smtClean="0"/>
              <a:t>Type III: spinal accessory nerve, and internal jugular vein and </a:t>
            </a:r>
            <a:r>
              <a:rPr lang="en-US" dirty="0" err="1" smtClean="0"/>
              <a:t>sternomastoid</a:t>
            </a:r>
            <a:r>
              <a:rPr lang="en-US" dirty="0" smtClean="0"/>
              <a:t>  muscle (functional neck dissection). </a:t>
            </a:r>
            <a:endParaRPr lang="en-US" dirty="0"/>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310</TotalTime>
  <Words>3267</Words>
  <Application>Microsoft Office PowerPoint</Application>
  <PresentationFormat>On-screen Show (4:3)</PresentationFormat>
  <Paragraphs>520</Paragraphs>
  <Slides>101</Slides>
  <Notes>13</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101</vt:i4>
      </vt:variant>
    </vt:vector>
  </HeadingPairs>
  <TitlesOfParts>
    <vt:vector size="103" baseType="lpstr">
      <vt:lpstr>Flow</vt:lpstr>
      <vt:lpstr>Photo Editor Photo</vt:lpstr>
      <vt:lpstr>Neck swellings</vt:lpstr>
      <vt:lpstr>Basic Anatomy</vt:lpstr>
      <vt:lpstr> Basic Anatomy</vt:lpstr>
      <vt:lpstr>How do we differentiate neck swellings?</vt:lpstr>
      <vt:lpstr>How do we differentiate neck swellings?</vt:lpstr>
      <vt:lpstr>Slide 6</vt:lpstr>
      <vt:lpstr>Slide 7</vt:lpstr>
      <vt:lpstr>Slide 8</vt:lpstr>
      <vt:lpstr>PULSATING NECK SWELLINGS </vt:lpstr>
      <vt:lpstr>PAINFUL NECK SWELLINGS </vt:lpstr>
      <vt:lpstr>          GOITER           Gutter = Throat </vt:lpstr>
      <vt:lpstr>definition</vt:lpstr>
      <vt:lpstr>Grave's disease</vt:lpstr>
      <vt:lpstr>Slide 14</vt:lpstr>
      <vt:lpstr>Slide 15</vt:lpstr>
      <vt:lpstr>Slide 16</vt:lpstr>
      <vt:lpstr>Multinodular Goitre</vt:lpstr>
      <vt:lpstr>Hypothyroidism</vt:lpstr>
      <vt:lpstr>Thyroid Cancers</vt:lpstr>
      <vt:lpstr>Groups of cervical Nodes</vt:lpstr>
      <vt:lpstr>Description</vt:lpstr>
      <vt:lpstr>Metastasis Location according to Various Primary Lesions</vt:lpstr>
      <vt:lpstr>Cervical Lymph Node exam</vt:lpstr>
      <vt:lpstr>Granulomatous lymphadenitis</vt:lpstr>
      <vt:lpstr>Granulomatous lymphadenitis</vt:lpstr>
      <vt:lpstr>Granulomatous lymphadenitis</vt:lpstr>
      <vt:lpstr>Granulomatous lymphadenitis</vt:lpstr>
      <vt:lpstr>Slide 28</vt:lpstr>
      <vt:lpstr>Lymphoma</vt:lpstr>
      <vt:lpstr>Lymphoma</vt:lpstr>
      <vt:lpstr>Slide 31</vt:lpstr>
      <vt:lpstr>LUDWIG’S ANGINA</vt:lpstr>
      <vt:lpstr>Slide 33</vt:lpstr>
      <vt:lpstr>Salivary Glands</vt:lpstr>
      <vt:lpstr>Salivary Gland Tumors</vt:lpstr>
      <vt:lpstr>Salivary Gland Tumors</vt:lpstr>
      <vt:lpstr>Slide 37</vt:lpstr>
      <vt:lpstr>Adamantinoma (Ameloblastoma)</vt:lpstr>
      <vt:lpstr>Slide 39</vt:lpstr>
      <vt:lpstr>Slide 40</vt:lpstr>
      <vt:lpstr>Carotid Body Tumor</vt:lpstr>
      <vt:lpstr>Slide 42</vt:lpstr>
      <vt:lpstr>Lipoma</vt:lpstr>
      <vt:lpstr>Slide 44</vt:lpstr>
      <vt:lpstr>Sequestration dermoid Cyst</vt:lpstr>
      <vt:lpstr>Slide 46</vt:lpstr>
      <vt:lpstr>Sebaceous (Epidermid) cyst </vt:lpstr>
      <vt:lpstr>Slide 48</vt:lpstr>
      <vt:lpstr>Neurogenic Tumors</vt:lpstr>
      <vt:lpstr>Schwannoma</vt:lpstr>
      <vt:lpstr>Branchial Cleft Cysts</vt:lpstr>
      <vt:lpstr>Branchial Cleft Cysts</vt:lpstr>
      <vt:lpstr>Slide 53</vt:lpstr>
      <vt:lpstr>Thyroglossal Duct Cyst</vt:lpstr>
      <vt:lpstr>Thyroglossal Duct Cyst</vt:lpstr>
      <vt:lpstr>Slide 56</vt:lpstr>
      <vt:lpstr>Slide 57</vt:lpstr>
      <vt:lpstr>Slide 58</vt:lpstr>
      <vt:lpstr>Slide 59</vt:lpstr>
      <vt:lpstr>Plunging Ranula</vt:lpstr>
      <vt:lpstr>Slide 61</vt:lpstr>
      <vt:lpstr>Laryngocele</vt:lpstr>
      <vt:lpstr>Laryngocele</vt:lpstr>
      <vt:lpstr>Slide 64</vt:lpstr>
      <vt:lpstr>Laryngocele</vt:lpstr>
      <vt:lpstr>PNEUMATOCELE </vt:lpstr>
      <vt:lpstr>Sternomastoid Tumor of Infancy (Psuedotumor)</vt:lpstr>
      <vt:lpstr>Slide 68</vt:lpstr>
      <vt:lpstr>Vascular Tumors</vt:lpstr>
      <vt:lpstr>Vascular Tumors</vt:lpstr>
      <vt:lpstr>Lymphangioma Management - Controversial</vt:lpstr>
      <vt:lpstr>Cystic Hygroma</vt:lpstr>
      <vt:lpstr>Slide 73</vt:lpstr>
      <vt:lpstr>Slide 74</vt:lpstr>
      <vt:lpstr>Success with Serial Aspirations</vt:lpstr>
      <vt:lpstr>Success with OK-432</vt:lpstr>
      <vt:lpstr>Slide 77</vt:lpstr>
      <vt:lpstr>Pharyngeal Pouch (Zenker’s Diverticulum) </vt:lpstr>
      <vt:lpstr>Slide 79</vt:lpstr>
      <vt:lpstr>General principles for diagnosis</vt:lpstr>
      <vt:lpstr>Diagnostic Steps</vt:lpstr>
      <vt:lpstr>Empirical Antibiotics</vt:lpstr>
      <vt:lpstr>Diagnostic Tests</vt:lpstr>
      <vt:lpstr>Ultrasonography</vt:lpstr>
      <vt:lpstr>Computed Tomography</vt:lpstr>
      <vt:lpstr>Magnetic Resonance Imaging</vt:lpstr>
      <vt:lpstr>Radionucleotide Scanning</vt:lpstr>
      <vt:lpstr>Slide 88</vt:lpstr>
      <vt:lpstr>Fine Needle Aspiration Biopsy</vt:lpstr>
      <vt:lpstr>Fine Needle Aspiration Biopsy </vt:lpstr>
      <vt:lpstr>Slide 91</vt:lpstr>
      <vt:lpstr>Laboratory test </vt:lpstr>
      <vt:lpstr>Types of block neck dissection</vt:lpstr>
      <vt:lpstr>Slide 94</vt:lpstr>
      <vt:lpstr>Slide 95</vt:lpstr>
      <vt:lpstr>Slide 96</vt:lpstr>
      <vt:lpstr>Slide 97</vt:lpstr>
      <vt:lpstr>Slide 98</vt:lpstr>
      <vt:lpstr>Slide 99</vt:lpstr>
      <vt:lpstr>Slide 100</vt:lpstr>
      <vt:lpstr>Thank you </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Neck swellings</dc:title>
  <dc:creator>ahmed abdallah</dc:creator>
  <cp:lastModifiedBy>ahmed abdallah</cp:lastModifiedBy>
  <cp:revision>48</cp:revision>
  <dcterms:created xsi:type="dcterms:W3CDTF">2006-08-16T00:00:00Z</dcterms:created>
  <dcterms:modified xsi:type="dcterms:W3CDTF">2016-01-22T01:24:04Z</dcterms:modified>
</cp:coreProperties>
</file>